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25"/>
  </p:notesMasterIdLst>
  <p:handoutMasterIdLst>
    <p:handoutMasterId r:id="rId26"/>
  </p:handoutMasterIdLst>
  <p:sldIdLst>
    <p:sldId id="256" r:id="rId5"/>
    <p:sldId id="711" r:id="rId6"/>
    <p:sldId id="712" r:id="rId7"/>
    <p:sldId id="715" r:id="rId8"/>
    <p:sldId id="716" r:id="rId9"/>
    <p:sldId id="767" r:id="rId10"/>
    <p:sldId id="774" r:id="rId11"/>
    <p:sldId id="775" r:id="rId12"/>
    <p:sldId id="776" r:id="rId13"/>
    <p:sldId id="787" r:id="rId14"/>
    <p:sldId id="777" r:id="rId15"/>
    <p:sldId id="779" r:id="rId16"/>
    <p:sldId id="780" r:id="rId17"/>
    <p:sldId id="781" r:id="rId18"/>
    <p:sldId id="782" r:id="rId19"/>
    <p:sldId id="783" r:id="rId20"/>
    <p:sldId id="784" r:id="rId21"/>
    <p:sldId id="785" r:id="rId22"/>
    <p:sldId id="788" r:id="rId23"/>
    <p:sldId id="789" r:id="rId24"/>
  </p:sldIdLst>
  <p:sldSz cx="9144000" cy="6858000" type="screen4x3"/>
  <p:notesSz cx="9928225" cy="6797675"/>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Rafferty" initials="SR" lastIdx="1" clrIdx="0">
    <p:extLst>
      <p:ext uri="{19B8F6BF-5375-455C-9EA6-DF929625EA0E}">
        <p15:presenceInfo xmlns:p15="http://schemas.microsoft.com/office/powerpoint/2012/main" userId="a04426156b3b4a38" providerId="Windows Live"/>
      </p:ext>
    </p:extLst>
  </p:cmAuthor>
  <p:cmAuthor id="2" name="HP-PC" initials="H" lastIdx="3" clrIdx="1">
    <p:extLst>
      <p:ext uri="{19B8F6BF-5375-455C-9EA6-DF929625EA0E}">
        <p15:presenceInfo xmlns:p15="http://schemas.microsoft.com/office/powerpoint/2012/main" userId="HP-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CFD2"/>
    <a:srgbClr val="FF8B8B"/>
    <a:srgbClr val="DE0000"/>
    <a:srgbClr val="B2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94646" autoAdjust="0"/>
  </p:normalViewPr>
  <p:slideViewPr>
    <p:cSldViewPr>
      <p:cViewPr varScale="1">
        <p:scale>
          <a:sx n="74" d="100"/>
          <a:sy n="74" d="100"/>
        </p:scale>
        <p:origin x="1458" y="72"/>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25/07/2017</a:t>
            </a:fld>
            <a:endParaRPr lang="en-GB" dirty="0"/>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dirty="0"/>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7/25/2017</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56456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2358798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380599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213786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196588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3073314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2392172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3363099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1594320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2289036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638126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4021634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144043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217485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708389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117228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158541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104920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1582216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3999759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20.xml"/><Relationship Id="rId1" Type="http://schemas.openxmlformats.org/officeDocument/2006/relationships/slideMaster" Target="../slideMasters/slideMaster1.xml"/><Relationship Id="rId4" Type="http://schemas.openxmlformats.org/officeDocument/2006/relationships/slide" Target="../slides/slide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70266" y="72008"/>
            <a:ext cx="8859452" cy="548680"/>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sp>
        <p:nvSpPr>
          <p:cNvPr id="14" name="Round Same Side Corner Rectangle 13">
            <a:hlinkClick r:id="rId2" action="ppaction://hlinksldjump"/>
          </p:cNvPr>
          <p:cNvSpPr/>
          <p:nvPr userDrawn="1"/>
        </p:nvSpPr>
        <p:spPr>
          <a:xfrm>
            <a:off x="4860032" y="620688"/>
            <a:ext cx="1138191"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Assessment</a:t>
            </a:r>
            <a:endParaRPr lang="en-GB" sz="1100" b="1" dirty="0">
              <a:latin typeface="Arial" panose="020B0604020202020204" pitchFamily="34" charset="0"/>
              <a:cs typeface="Arial" panose="020B0604020202020204" pitchFamily="34" charset="0"/>
            </a:endParaRPr>
          </a:p>
        </p:txBody>
      </p:sp>
      <p:sp>
        <p:nvSpPr>
          <p:cNvPr id="12" name="Round Same Side Corner Rectangle 11">
            <a:hlinkClick r:id="rId3" action="ppaction://hlinksldjump"/>
          </p:cNvPr>
          <p:cNvSpPr/>
          <p:nvPr userDrawn="1"/>
        </p:nvSpPr>
        <p:spPr>
          <a:xfrm>
            <a:off x="217475" y="620688"/>
            <a:ext cx="1989621"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P7.1 – Benefits Of Branding</a:t>
            </a:r>
            <a:endParaRPr lang="en-GB" sz="1100" b="1" dirty="0">
              <a:latin typeface="Arial" panose="020B0604020202020204" pitchFamily="34" charset="0"/>
              <a:cs typeface="Arial" panose="020B0604020202020204" pitchFamily="34" charset="0"/>
            </a:endParaRPr>
          </a:p>
        </p:txBody>
      </p:sp>
      <p:sp>
        <p:nvSpPr>
          <p:cNvPr id="37" name="Round Same Side Corner Rectangle 36">
            <a:hlinkClick r:id="rId4" action="ppaction://hlinksldjump"/>
          </p:cNvPr>
          <p:cNvSpPr/>
          <p:nvPr userDrawn="1"/>
        </p:nvSpPr>
        <p:spPr>
          <a:xfrm>
            <a:off x="2267744" y="620688"/>
            <a:ext cx="25202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P7.2 – Brand Image</a:t>
            </a:r>
            <a:r>
              <a:rPr lang="en-GB" sz="1100" b="1" baseline="0" dirty="0" smtClean="0">
                <a:latin typeface="Arial" panose="020B0604020202020204" pitchFamily="34" charset="0"/>
                <a:cs typeface="Arial" panose="020B0604020202020204" pitchFamily="34" charset="0"/>
              </a:rPr>
              <a:t> and Marketing</a:t>
            </a:r>
            <a:endParaRPr lang="en-GB" sz="1100" b="1" dirty="0">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177105" y="983578"/>
            <a:ext cx="8752613" cy="5757790"/>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4"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theguardian.com/media/2011/aug/17/jersey-shore-situation-abercrombie-fitch" TargetMode="Externa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hyperlink" Target="http://realbusiness.co.uk/law/2014/08/11/6-famous-copyright-cas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wsj.com/articles/cisco-wins-another-patent-ruling-against-arista-1481334345"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hyperlink" Target="http://realbusiness.co.uk/law/2014/08/11/6-famous-copyright-cas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wsj.com/articles/cisco-wins-another-patent-ruling-against-arista-1481334345"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hyperlink" Target="http://petapixel.com/2016/10/20/skittles-photographer-sues-trump-copyright-infringement/" TargetMode="External"/><Relationship Id="rId3" Type="http://schemas.openxmlformats.org/officeDocument/2006/relationships/image" Target="../media/image21.gif"/><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theguardian.com/technology/2000/jul/27/copyright.news" TargetMode="External"/><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hyperlink" Target="http://realbusiness.co.uk/law/2014/08/11/6-famous-copyright-cas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wsj.com/articles/cisco-wins-another-patent-ruling-against-arista-1481334345"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hyperlink" Target="http://realbusiness.co.uk/law/2014/08/11/6-famous-copyright-cas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wsj.com/articles/cisco-wins-another-patent-ruling-against-arista-1481334345" TargetMode="Externa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5322220"/>
            <a:ext cx="8784976"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LO4 - Know What Benefits Branding Can Generate For Businesses</a:t>
            </a:r>
            <a:endParaRPr lang="en-GB"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251520" y="260648"/>
            <a:ext cx="8712968"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TextBox 7"/>
          <p:cNvSpPr txBox="1"/>
          <p:nvPr/>
        </p:nvSpPr>
        <p:spPr>
          <a:xfrm>
            <a:off x="323528" y="332656"/>
            <a:ext cx="8496944" cy="1631216"/>
          </a:xfrm>
          <a:prstGeom prst="rect">
            <a:avLst/>
          </a:prstGeom>
          <a:noFill/>
        </p:spPr>
        <p:txBody>
          <a:bodyPr wrap="square" rtlCol="0">
            <a:spAutoFit/>
          </a:bodyPr>
          <a:lstStyle/>
          <a:p>
            <a:pPr algn="r"/>
            <a:r>
              <a:rPr lang="en-GB" sz="3200" dirty="0" smtClean="0"/>
              <a:t> </a:t>
            </a:r>
            <a:r>
              <a:rPr lang="en-GB" sz="3200" dirty="0"/>
              <a:t>Cambridge </a:t>
            </a:r>
            <a:r>
              <a:rPr lang="en-GB" sz="3200" b="1" dirty="0" smtClean="0"/>
              <a:t>TECHNICALS- LEVEL </a:t>
            </a:r>
            <a:r>
              <a:rPr lang="en-GB" sz="3200" b="1" dirty="0"/>
              <a:t>3 </a:t>
            </a:r>
            <a:endParaRPr lang="en-GB" sz="3200" b="1" dirty="0" smtClean="0"/>
          </a:p>
          <a:p>
            <a:pPr algn="r"/>
            <a:r>
              <a:rPr lang="en-GB" sz="3400" b="1" dirty="0" smtClean="0"/>
              <a:t>Unit 11 – Accounting Concepts</a:t>
            </a:r>
            <a:br>
              <a:rPr lang="en-GB" sz="3400" b="1" dirty="0" smtClean="0"/>
            </a:br>
            <a:r>
              <a:rPr lang="en-GB" sz="3200" b="1" dirty="0">
                <a:solidFill>
                  <a:schemeClr val="tx1">
                    <a:lumMod val="50000"/>
                    <a:lumOff val="50000"/>
                  </a:schemeClr>
                </a:solidFill>
              </a:rPr>
              <a:t>2016</a:t>
            </a:r>
            <a:r>
              <a:rPr lang="en-GB" sz="3200" b="1" dirty="0" smtClean="0">
                <a:solidFill>
                  <a:schemeClr val="tx1">
                    <a:lumMod val="50000"/>
                    <a:lumOff val="50000"/>
                  </a:schemeClr>
                </a:solidFill>
              </a:rPr>
              <a:t> </a:t>
            </a:r>
            <a:r>
              <a:rPr lang="en-GB" sz="3200" b="1" dirty="0">
                <a:solidFill>
                  <a:schemeClr val="tx1">
                    <a:lumMod val="50000"/>
                    <a:lumOff val="50000"/>
                  </a:schemeClr>
                </a:solidFill>
              </a:rPr>
              <a:t>Specification - H/507/8158 </a:t>
            </a:r>
          </a:p>
        </p:txBody>
      </p:sp>
      <p:pic>
        <p:nvPicPr>
          <p:cNvPr id="6" name="Picture 2" descr="https://clbusiness.files.wordpress.com/2013/03/cropped-lightbulb_business1.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211960" y="2037806"/>
            <a:ext cx="4608512" cy="2903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835833461"/>
              </p:ext>
            </p:extLst>
          </p:nvPr>
        </p:nvGraphicFramePr>
        <p:xfrm>
          <a:off x="7164288" y="1052736"/>
          <a:ext cx="1656184" cy="5616624"/>
        </p:xfrm>
        <a:graphic>
          <a:graphicData uri="http://schemas.openxmlformats.org/drawingml/2006/table">
            <a:tbl>
              <a:tblPr firstRow="1" firstCol="1" lastRow="1" lastCol="1" bandRow="1" bandCol="1">
                <a:tableStyleId>{2D5ABB26-0587-4C30-8999-92F81FD0307C}</a:tableStyleId>
              </a:tblPr>
              <a:tblGrid>
                <a:gridCol w="1656184"/>
              </a:tblGrid>
              <a:tr h="360040">
                <a:tc>
                  <a:txBody>
                    <a:bodyPr/>
                    <a:lstStyle/>
                    <a:p>
                      <a:pPr>
                        <a:spcAft>
                          <a:spcPts val="0"/>
                        </a:spcAft>
                      </a:pPr>
                      <a:endParaRPr lang="en-GB" sz="14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56584">
                <a:tc>
                  <a:txBody>
                    <a:bodyPr/>
                    <a:lstStyle/>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For the following products, name a company:</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Golf balls</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Football Boots</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Mobile Phone</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Pen</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Rubber</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Soft Drink</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Yoghurt</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Radio Station</a:t>
                      </a:r>
                    </a:p>
                    <a:p>
                      <a:pPr marL="0" indent="0" algn="l">
                        <a:spcAft>
                          <a:spcPts val="600"/>
                        </a:spcAft>
                        <a:buFontTx/>
                        <a:buNone/>
                      </a:pPr>
                      <a:r>
                        <a:rPr lang="en-GB" sz="1400" baseline="0" dirty="0" smtClean="0">
                          <a:solidFill>
                            <a:schemeClr val="tx1"/>
                          </a:solidFill>
                          <a:effectLst/>
                          <a:latin typeface="Arial" pitchFamily="34" charset="0"/>
                          <a:ea typeface="Times New Roman"/>
                          <a:cs typeface="Arial" pitchFamily="34" charset="0"/>
                        </a:rPr>
                        <a:t>Tougher ones:</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Zip</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Toilet</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Bus Company</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Vacuum Cleaner</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Search Engine</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News Feed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7146" y="1079401"/>
            <a:ext cx="1445623"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3426" y="1079401"/>
            <a:ext cx="6907923" cy="5484578"/>
          </a:xfrm>
          <a:prstGeom prst="rect">
            <a:avLst/>
          </a:prstGeom>
        </p:spPr>
        <p:txBody>
          <a:bodyPr wrap="square">
            <a:spAutoFit/>
          </a:bodyPr>
          <a:lstStyle/>
          <a:p>
            <a:pPr marL="342900" indent="-342900">
              <a:buClr>
                <a:schemeClr val="accent6">
                  <a:lumMod val="50000"/>
                </a:schemeClr>
              </a:buClr>
              <a:buFont typeface="Wingdings 3" panose="05040102010807070707" pitchFamily="18" charset="2"/>
              <a:buChar char=""/>
            </a:pPr>
            <a:r>
              <a:rPr lang="en-US" sz="1460" b="1" dirty="0"/>
              <a:t>Unique selling point </a:t>
            </a:r>
            <a:r>
              <a:rPr lang="en-US" sz="1460" dirty="0"/>
              <a:t>(USP), (e.g. how businesses add value for customers) – Adding value and using brands means showing off what you have, you get the quality expected, what others expect, the box it comes in, the add-ons, the image. With branding companies rely heavily on the Product as the USP. With an iPhone you expect innovation, you expect sturdiness and a quality look, you expect to hold something that is valuable, even if everyone has one. </a:t>
            </a:r>
            <a:endParaRPr lang="en-US" sz="1460" dirty="0" smtClean="0"/>
          </a:p>
          <a:p>
            <a:pPr marL="342900" indent="-342900">
              <a:buClr>
                <a:schemeClr val="accent6">
                  <a:lumMod val="50000"/>
                </a:schemeClr>
              </a:buClr>
              <a:buFont typeface="Wingdings 3" panose="05040102010807070707" pitchFamily="18" charset="2"/>
              <a:buChar char=""/>
            </a:pPr>
            <a:r>
              <a:rPr lang="en-US" sz="1460" dirty="0" smtClean="0"/>
              <a:t>Branding </a:t>
            </a:r>
            <a:r>
              <a:rPr lang="en-US" sz="1460" dirty="0"/>
              <a:t>distinguishes a product from its competitors. </a:t>
            </a:r>
            <a:r>
              <a:rPr lang="en-US" sz="1460" b="1" dirty="0">
                <a:solidFill>
                  <a:srgbClr val="FF0000"/>
                </a:solidFill>
              </a:rPr>
              <a:t>A brand name </a:t>
            </a:r>
            <a:r>
              <a:rPr lang="en-US" sz="1460" dirty="0"/>
              <a:t>makes it </a:t>
            </a:r>
            <a:r>
              <a:rPr lang="en-US" sz="1460" dirty="0" err="1"/>
              <a:t>recognisable</a:t>
            </a:r>
            <a:r>
              <a:rPr lang="en-US" sz="1460" dirty="0"/>
              <a:t>. Once customers have identified the desirable features of the product, a reputation will build up; customers will get a sense of the reliability of the product in terms of quality. In time, branding adds to the status of the product, giving it added value. </a:t>
            </a:r>
          </a:p>
          <a:p>
            <a:pPr marL="342900" indent="-342900">
              <a:buClr>
                <a:schemeClr val="accent6">
                  <a:lumMod val="50000"/>
                </a:schemeClr>
              </a:buClr>
              <a:buFont typeface="Wingdings 3" panose="05040102010807070707" pitchFamily="18" charset="2"/>
              <a:buChar char=""/>
            </a:pPr>
            <a:r>
              <a:rPr lang="en-US" sz="1460" b="1" dirty="0">
                <a:solidFill>
                  <a:srgbClr val="FF0000"/>
                </a:solidFill>
              </a:rPr>
              <a:t>Brand loyalty </a:t>
            </a:r>
            <a:r>
              <a:rPr lang="en-US" sz="1460" dirty="0"/>
              <a:t>- the tendency of customers to make repeat purchases of their favourite brands - can make successful brands very valuable indeed. Often, the brands a business has developed are the key attraction in a takeover bid. (This was a major factor in the Kraft takeover of Cadbury in 2010.) </a:t>
            </a:r>
          </a:p>
          <a:p>
            <a:pPr marL="342900" indent="-342900">
              <a:buClr>
                <a:schemeClr val="accent6">
                  <a:lumMod val="50000"/>
                </a:schemeClr>
              </a:buClr>
              <a:buFont typeface="Wingdings 3" panose="05040102010807070707" pitchFamily="18" charset="2"/>
              <a:buChar char=""/>
            </a:pPr>
            <a:r>
              <a:rPr lang="en-US" sz="1460" dirty="0"/>
              <a:t>A brand leader (the brand with the largest market share) will become extremely valuable.</a:t>
            </a:r>
          </a:p>
          <a:p>
            <a:pPr marL="342900" indent="-342900">
              <a:buClr>
                <a:schemeClr val="accent6">
                  <a:lumMod val="50000"/>
                </a:schemeClr>
              </a:buClr>
              <a:buFont typeface="Wingdings 3" panose="05040102010807070707" pitchFamily="18" charset="2"/>
              <a:buChar char=""/>
            </a:pPr>
            <a:r>
              <a:rPr lang="en-US" sz="1460" dirty="0"/>
              <a:t>Brands enhance competitive advantage. They may do this by having product refinements that are very attractive. But they may also differentiate themselves by involving a level of personal service that customers appreciate. This might come from after-sales service for manufactured goods or it might be an important element in a service </a:t>
            </a:r>
            <a:r>
              <a:rPr lang="en-US" sz="1460" dirty="0" smtClean="0"/>
              <a:t>product</a:t>
            </a:r>
          </a:p>
          <a:p>
            <a:pPr>
              <a:buClr>
                <a:schemeClr val="accent6">
                  <a:lumMod val="50000"/>
                </a:schemeClr>
              </a:buClr>
            </a:pPr>
            <a:r>
              <a:rPr lang="en-US" sz="1460" b="1" dirty="0" smtClean="0">
                <a:solidFill>
                  <a:srgbClr val="FF0000"/>
                </a:solidFill>
              </a:rPr>
              <a:t>P7.1 - Task 01 –</a:t>
            </a:r>
            <a:r>
              <a:rPr lang="en-US" sz="1460" dirty="0" smtClean="0">
                <a:solidFill>
                  <a:srgbClr val="FF0000"/>
                </a:solidFill>
              </a:rPr>
              <a:t> In a report, describe with examples what Branding is and the benefits to companies of doin</a:t>
            </a:r>
            <a:r>
              <a:rPr lang="en-US" sz="1460" dirty="0">
                <a:solidFill>
                  <a:srgbClr val="FF0000"/>
                </a:solidFill>
              </a:rPr>
              <a:t>g</a:t>
            </a:r>
            <a:r>
              <a:rPr lang="en-US" sz="1460" dirty="0" smtClean="0">
                <a:solidFill>
                  <a:srgbClr val="FF0000"/>
                </a:solidFill>
              </a:rPr>
              <a:t> it.</a:t>
            </a:r>
            <a:endParaRPr lang="en-GB" sz="1460" dirty="0">
              <a:solidFill>
                <a:srgbClr val="FF0000"/>
              </a:solidFill>
            </a:endParaRPr>
          </a:p>
        </p:txBody>
      </p:sp>
      <p:sp>
        <p:nvSpPr>
          <p:cNvPr id="14" name="Title 2"/>
          <p:cNvSpPr>
            <a:spLocks noGrp="1"/>
          </p:cNvSpPr>
          <p:nvPr>
            <p:ph type="title"/>
          </p:nvPr>
        </p:nvSpPr>
        <p:spPr>
          <a:xfrm>
            <a:off x="70266" y="72008"/>
            <a:ext cx="8859452" cy="548680"/>
          </a:xfrm>
        </p:spPr>
        <p:txBody>
          <a:bodyPr>
            <a:noAutofit/>
          </a:bodyPr>
          <a:lstStyle/>
          <a:p>
            <a:r>
              <a:rPr lang="en-US" sz="2600" dirty="0" smtClean="0"/>
              <a:t>P7.1 – </a:t>
            </a:r>
            <a:r>
              <a:rPr lang="en-US" sz="2800" dirty="0"/>
              <a:t>The </a:t>
            </a:r>
            <a:r>
              <a:rPr lang="en-US" sz="2800" dirty="0" smtClean="0"/>
              <a:t>Benefits Branding Can Generate</a:t>
            </a:r>
            <a:endParaRPr lang="en-US" sz="2600" dirty="0"/>
          </a:p>
        </p:txBody>
      </p:sp>
    </p:spTree>
    <p:extLst>
      <p:ext uri="{BB962C8B-B14F-4D97-AF65-F5344CB8AC3E}">
        <p14:creationId xmlns:p14="http://schemas.microsoft.com/office/powerpoint/2010/main" val="3897400306"/>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096426"/>
            <a:ext cx="7056784" cy="5647700"/>
          </a:xfrm>
          <a:prstGeom prst="rect">
            <a:avLst/>
          </a:prstGeom>
        </p:spPr>
        <p:txBody>
          <a:bodyPr wrap="square">
            <a:spAutoFit/>
          </a:bodyPr>
          <a:lstStyle/>
          <a:p>
            <a:pPr marL="342900" indent="-342900">
              <a:buClr>
                <a:schemeClr val="accent6">
                  <a:lumMod val="50000"/>
                </a:schemeClr>
              </a:buClr>
              <a:buFont typeface="Wingdings 3" panose="05040102010807070707" pitchFamily="18" charset="2"/>
              <a:buChar char=""/>
            </a:pPr>
            <a:r>
              <a:rPr lang="en-US" sz="1900" dirty="0" smtClean="0">
                <a:solidFill>
                  <a:schemeClr val="accent5">
                    <a:lumMod val="50000"/>
                  </a:schemeClr>
                </a:solidFill>
              </a:rPr>
              <a:t>Frank </a:t>
            </a:r>
            <a:r>
              <a:rPr lang="en-US" sz="1900" dirty="0">
                <a:solidFill>
                  <a:schemeClr val="accent5">
                    <a:lumMod val="50000"/>
                  </a:schemeClr>
                </a:solidFill>
              </a:rPr>
              <a:t>C. Mars started making confectionery products in 1911 in the US. His son Forrest came to the UK, rented a factory in Slough in 1932 and invented the Mars Bar. In 1959 advertisers came up with the slogan, 'A Mars a day helps you work, rest and play'. Later it was rebranded with the slogan 'Pleasure you can't measure', </a:t>
            </a:r>
            <a:r>
              <a:rPr lang="en-US" sz="1900" dirty="0" smtClean="0">
                <a:solidFill>
                  <a:schemeClr val="accent5">
                    <a:lumMod val="50000"/>
                  </a:schemeClr>
                </a:solidFill>
              </a:rPr>
              <a:t>designed </a:t>
            </a:r>
            <a:r>
              <a:rPr lang="en-US" sz="1900" dirty="0">
                <a:solidFill>
                  <a:schemeClr val="accent5">
                    <a:lumMod val="50000"/>
                  </a:schemeClr>
                </a:solidFill>
              </a:rPr>
              <a:t>to attract </a:t>
            </a:r>
            <a:r>
              <a:rPr lang="en-US" sz="1900" dirty="0" smtClean="0">
                <a:solidFill>
                  <a:schemeClr val="accent5">
                    <a:lumMod val="50000"/>
                  </a:schemeClr>
                </a:solidFill>
              </a:rPr>
              <a:t>young, female </a:t>
            </a:r>
            <a:r>
              <a:rPr lang="en-US" sz="1900" dirty="0">
                <a:solidFill>
                  <a:schemeClr val="accent5">
                    <a:lumMod val="50000"/>
                  </a:schemeClr>
                </a:solidFill>
              </a:rPr>
              <a:t>customers. The company is still family owned.</a:t>
            </a:r>
            <a:endParaRPr lang="en-GB" sz="1900" dirty="0">
              <a:solidFill>
                <a:schemeClr val="accent5">
                  <a:lumMod val="50000"/>
                </a:schemeClr>
              </a:solidFill>
            </a:endParaRPr>
          </a:p>
          <a:p>
            <a:pPr marL="342900" indent="-342900">
              <a:buClr>
                <a:schemeClr val="accent6">
                  <a:lumMod val="50000"/>
                </a:schemeClr>
              </a:buClr>
              <a:buFont typeface="Wingdings 3" panose="05040102010807070707" pitchFamily="18" charset="2"/>
              <a:buChar char=""/>
            </a:pPr>
            <a:r>
              <a:rPr lang="en-US" sz="1900" dirty="0">
                <a:solidFill>
                  <a:schemeClr val="accent5">
                    <a:lumMod val="50000"/>
                  </a:schemeClr>
                </a:solidFill>
              </a:rPr>
              <a:t>Extension strategies included smaller 'Fun time' and 'Snack time' bars, sold in multiple packs. Then came the highly successful ice cream bar. The basic recipe is the same today, although the arrange­ment of the component ingredients was changed in 2002. Purist enthusiasts protested vigorously.</a:t>
            </a:r>
            <a:endParaRPr lang="en-GB" sz="1900" dirty="0">
              <a:solidFill>
                <a:schemeClr val="accent5">
                  <a:lumMod val="50000"/>
                </a:schemeClr>
              </a:solidFill>
            </a:endParaRPr>
          </a:p>
          <a:p>
            <a:pPr>
              <a:buClr>
                <a:schemeClr val="accent6">
                  <a:lumMod val="50000"/>
                </a:schemeClr>
              </a:buClr>
            </a:pPr>
            <a:r>
              <a:rPr lang="en-US" sz="1900" b="1" dirty="0" smtClean="0">
                <a:solidFill>
                  <a:srgbClr val="FF0000"/>
                </a:solidFill>
              </a:rPr>
              <a:t>Discussion</a:t>
            </a:r>
            <a:endParaRPr lang="en-GB" sz="1900" b="1" dirty="0">
              <a:solidFill>
                <a:srgbClr val="FF0000"/>
              </a:solidFill>
            </a:endParaRPr>
          </a:p>
          <a:p>
            <a:pPr marL="342900" lvl="0" indent="-342900">
              <a:buClr>
                <a:schemeClr val="accent6">
                  <a:lumMod val="50000"/>
                </a:schemeClr>
              </a:buClr>
              <a:buFont typeface="Wingdings 3" panose="05040102010807070707" pitchFamily="18" charset="2"/>
              <a:buChar char=""/>
            </a:pPr>
            <a:r>
              <a:rPr lang="en-US" sz="1900" dirty="0">
                <a:solidFill>
                  <a:srgbClr val="FF0000"/>
                </a:solidFill>
              </a:rPr>
              <a:t>Why do so many businesses strive to create a </a:t>
            </a:r>
            <a:r>
              <a:rPr lang="en-US" sz="1900" dirty="0" err="1">
                <a:solidFill>
                  <a:srgbClr val="FF0000"/>
                </a:solidFill>
              </a:rPr>
              <a:t>recognisable</a:t>
            </a:r>
            <a:r>
              <a:rPr lang="en-US" sz="1900" dirty="0">
                <a:solidFill>
                  <a:srgbClr val="FF0000"/>
                </a:solidFill>
              </a:rPr>
              <a:t> brand? You should be able to state and explain at least three good reasons.</a:t>
            </a:r>
            <a:endParaRPr lang="en-GB" sz="1900" dirty="0">
              <a:solidFill>
                <a:srgbClr val="FF0000"/>
              </a:solidFill>
            </a:endParaRPr>
          </a:p>
          <a:p>
            <a:pPr marL="342900" lvl="0" indent="-342900">
              <a:buClr>
                <a:schemeClr val="accent6">
                  <a:lumMod val="50000"/>
                </a:schemeClr>
              </a:buClr>
              <a:buFont typeface="Wingdings 3" panose="05040102010807070707" pitchFamily="18" charset="2"/>
              <a:buChar char=""/>
            </a:pPr>
            <a:r>
              <a:rPr lang="en-US" sz="1900" dirty="0">
                <a:solidFill>
                  <a:srgbClr val="FF0000"/>
                </a:solidFill>
              </a:rPr>
              <a:t>Why do people stay loyal to many of the brands they buy? Explain giving at least three examples of your own.</a:t>
            </a:r>
            <a:endParaRPr lang="en-GB" sz="1900" dirty="0">
              <a:solidFill>
                <a:srgbClr val="FF0000"/>
              </a:solidFill>
            </a:endParaRPr>
          </a:p>
        </p:txBody>
      </p:sp>
      <p:pic>
        <p:nvPicPr>
          <p:cNvPr id="1030" name="Picture 6" descr="Image result for mars ba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295308" y="1123314"/>
            <a:ext cx="1530755" cy="6837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mars b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5307" y="2026778"/>
            <a:ext cx="1524651" cy="8568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4" name="Picture 10" descr="Image result for mars ice crea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38" t="7922" r="4939" b="8444"/>
          <a:stretch/>
        </p:blipFill>
        <p:spPr bwMode="auto">
          <a:xfrm>
            <a:off x="7295307" y="3103359"/>
            <a:ext cx="1524651" cy="10231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6" name="Picture 12" descr="Image result for mars product l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5307" y="4346207"/>
            <a:ext cx="1524651" cy="8701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8" name="Picture 14" descr="Image result for mars product lin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295306" y="5436088"/>
            <a:ext cx="1524651" cy="11612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itle 2"/>
          <p:cNvSpPr>
            <a:spLocks noGrp="1"/>
          </p:cNvSpPr>
          <p:nvPr>
            <p:ph type="title"/>
          </p:nvPr>
        </p:nvSpPr>
        <p:spPr>
          <a:xfrm>
            <a:off x="70266" y="72008"/>
            <a:ext cx="8859452" cy="548680"/>
          </a:xfrm>
        </p:spPr>
        <p:txBody>
          <a:bodyPr>
            <a:noAutofit/>
          </a:bodyPr>
          <a:lstStyle/>
          <a:p>
            <a:r>
              <a:rPr lang="en-US" sz="2600" dirty="0" smtClean="0"/>
              <a:t>P7.2 – </a:t>
            </a:r>
            <a:r>
              <a:rPr lang="en-US" sz="2800" dirty="0"/>
              <a:t>The </a:t>
            </a:r>
            <a:r>
              <a:rPr lang="en-US" sz="2800" dirty="0" smtClean="0"/>
              <a:t>Benefits Branding Can Generate</a:t>
            </a:r>
            <a:endParaRPr lang="en-US" sz="2600" dirty="0"/>
          </a:p>
        </p:txBody>
      </p:sp>
    </p:spTree>
    <p:extLst>
      <p:ext uri="{BB962C8B-B14F-4D97-AF65-F5344CB8AC3E}">
        <p14:creationId xmlns:p14="http://schemas.microsoft.com/office/powerpoint/2010/main" val="2121907389"/>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096426"/>
            <a:ext cx="7056784" cy="5632311"/>
          </a:xfrm>
          <a:prstGeom prst="rect">
            <a:avLst/>
          </a:prstGeom>
        </p:spPr>
        <p:txBody>
          <a:bodyPr wrap="square">
            <a:spAutoFit/>
          </a:bodyPr>
          <a:lstStyle/>
          <a:p>
            <a:pPr marL="342900" indent="-342900">
              <a:buClr>
                <a:schemeClr val="accent6">
                  <a:lumMod val="50000"/>
                </a:schemeClr>
              </a:buClr>
              <a:buFont typeface="Wingdings 3" panose="05040102010807070707" pitchFamily="18" charset="2"/>
              <a:buChar char=""/>
            </a:pPr>
            <a:r>
              <a:rPr lang="en-US" dirty="0"/>
              <a:t>But of course whatever the tangible benefits of the product might be, branding is designed to create an image too, one that suits the buyers in the market segment for which the product is designed. What, would you say, defines the Mars brand?</a:t>
            </a:r>
          </a:p>
          <a:p>
            <a:pPr marL="342900" indent="-342900">
              <a:buClr>
                <a:schemeClr val="accent6">
                  <a:lumMod val="50000"/>
                </a:schemeClr>
              </a:buClr>
              <a:buFont typeface="Wingdings 3" panose="05040102010807070707" pitchFamily="18" charset="2"/>
              <a:buChar char=""/>
            </a:pPr>
            <a:r>
              <a:rPr lang="en-US" dirty="0"/>
              <a:t>Brand recognition is usually vastly enhanced by advertising. Product differentiation is important too - brands depend on being </a:t>
            </a:r>
            <a:r>
              <a:rPr lang="en-US" dirty="0" err="1"/>
              <a:t>recognisably</a:t>
            </a:r>
            <a:r>
              <a:rPr lang="en-US" dirty="0"/>
              <a:t> different but branding itself helps to make them so. So it is not surprising that branding is a key element in the marketing mix. Firms spend an extraordinary amount of money on getting their brand right. They target certain markets and sub-sets of markets and devise brands that will be especially likely to appeal within those markets. In fact branding is integral to the marketing effort.</a:t>
            </a:r>
          </a:p>
          <a:p>
            <a:pPr marL="342900" indent="-342900">
              <a:buClr>
                <a:schemeClr val="accent6">
                  <a:lumMod val="50000"/>
                </a:schemeClr>
              </a:buClr>
              <a:buFont typeface="Wingdings 3" panose="05040102010807070707" pitchFamily="18" charset="2"/>
              <a:buChar char=""/>
            </a:pPr>
            <a:r>
              <a:rPr lang="en-US" dirty="0"/>
              <a:t>Product placement, sometimes called embedded marketing, means displaying the product in a non-advertising context, e.g. a film or a TV </a:t>
            </a:r>
            <a:r>
              <a:rPr lang="en-US" dirty="0" err="1"/>
              <a:t>programme</a:t>
            </a:r>
            <a:r>
              <a:rPr lang="en-US" dirty="0"/>
              <a:t> or possibly mentioning it in a book. This used to be illegal in the UK but the ban was lifted early in 2011. So now, if you see someone on TV holding a branded product, it may be that the business that owns the brand has paid for that product to be there. </a:t>
            </a:r>
          </a:p>
        </p:txBody>
      </p:sp>
      <p:pic>
        <p:nvPicPr>
          <p:cNvPr id="1030" name="Picture 6" descr="Image result for mars ba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08304" y="1123314"/>
            <a:ext cx="1530755" cy="6837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mars b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3" y="2026778"/>
            <a:ext cx="1524651" cy="8568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4" name="Picture 10" descr="Image result for mars ice crea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38" t="7922" r="4939" b="8444"/>
          <a:stretch/>
        </p:blipFill>
        <p:spPr bwMode="auto">
          <a:xfrm>
            <a:off x="7308303" y="3103359"/>
            <a:ext cx="1524651" cy="10231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6" name="Picture 12" descr="Image result for mars product l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3" y="4346207"/>
            <a:ext cx="1524651" cy="8701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8" name="Picture 14" descr="Image result for mars product lin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308302" y="5436088"/>
            <a:ext cx="1524651" cy="11612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itle 2"/>
          <p:cNvSpPr>
            <a:spLocks noGrp="1"/>
          </p:cNvSpPr>
          <p:nvPr>
            <p:ph type="title"/>
          </p:nvPr>
        </p:nvSpPr>
        <p:spPr>
          <a:xfrm>
            <a:off x="70266" y="72008"/>
            <a:ext cx="8859452" cy="548680"/>
          </a:xfrm>
        </p:spPr>
        <p:txBody>
          <a:bodyPr>
            <a:noAutofit/>
          </a:bodyPr>
          <a:lstStyle/>
          <a:p>
            <a:r>
              <a:rPr lang="en-US" sz="2600" dirty="0" smtClean="0"/>
              <a:t>P7.2 – </a:t>
            </a:r>
            <a:r>
              <a:rPr lang="en-US" sz="2800" dirty="0"/>
              <a:t>The </a:t>
            </a:r>
            <a:r>
              <a:rPr lang="en-US" sz="2800" dirty="0" smtClean="0"/>
              <a:t>Benefits Branding Can Generate</a:t>
            </a:r>
            <a:endParaRPr lang="en-US" sz="2600" dirty="0"/>
          </a:p>
        </p:txBody>
      </p:sp>
    </p:spTree>
    <p:extLst>
      <p:ext uri="{BB962C8B-B14F-4D97-AF65-F5344CB8AC3E}">
        <p14:creationId xmlns:p14="http://schemas.microsoft.com/office/powerpoint/2010/main" val="947416747"/>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096426"/>
            <a:ext cx="6984776" cy="2308324"/>
          </a:xfrm>
          <a:prstGeom prst="rect">
            <a:avLst/>
          </a:prstGeom>
          <a:solidFill>
            <a:schemeClr val="accent6">
              <a:lumMod val="60000"/>
              <a:lumOff val="40000"/>
            </a:schemeClr>
          </a:solidFill>
          <a:ln w="57150">
            <a:solidFill>
              <a:srgbClr val="002060"/>
            </a:solidFill>
          </a:ln>
        </p:spPr>
        <p:txBody>
          <a:bodyPr wrap="square">
            <a:spAutoFit/>
          </a:bodyPr>
          <a:lstStyle/>
          <a:p>
            <a:pPr marL="342900" indent="-342900">
              <a:buClr>
                <a:schemeClr val="accent6">
                  <a:lumMod val="50000"/>
                </a:schemeClr>
              </a:buClr>
              <a:buFont typeface="Wingdings 3" panose="05040102010807070707" pitchFamily="18" charset="2"/>
              <a:buChar char=""/>
            </a:pPr>
            <a:r>
              <a:rPr lang="en-US" b="1" dirty="0"/>
              <a:t>Brand</a:t>
            </a:r>
            <a:r>
              <a:rPr lang="en-US" dirty="0"/>
              <a:t> names create an identity for the product and highlight the ways in which it is different from competing products.</a:t>
            </a:r>
          </a:p>
          <a:p>
            <a:pPr marL="342900" indent="-342900">
              <a:buClr>
                <a:schemeClr val="accent6">
                  <a:lumMod val="50000"/>
                </a:schemeClr>
              </a:buClr>
              <a:buFont typeface="Wingdings 3" panose="05040102010807070707" pitchFamily="18" charset="2"/>
              <a:buChar char=""/>
            </a:pPr>
            <a:r>
              <a:rPr lang="en-US" b="1" dirty="0"/>
              <a:t>Brand loyalty </a:t>
            </a:r>
            <a:r>
              <a:rPr lang="en-US" dirty="0"/>
              <a:t>refers to the way in which customers will make repeat purchases when they have decided that they prefer the product to others. Some brand loyalty reflects customers' clear preferences, but it can also be a result of inertia. When this happens, the brand's position may be threatened by lively advertising of other products.</a:t>
            </a:r>
          </a:p>
        </p:txBody>
      </p:sp>
      <p:pic>
        <p:nvPicPr>
          <p:cNvPr id="1030" name="Picture 6" descr="Image result for mars ba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08304" y="1123314"/>
            <a:ext cx="1530755" cy="6837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mars b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3" y="2026778"/>
            <a:ext cx="1524651" cy="8568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4" name="Picture 10" descr="Image result for mars ice crea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38" t="7922" r="4939" b="8444"/>
          <a:stretch/>
        </p:blipFill>
        <p:spPr bwMode="auto">
          <a:xfrm>
            <a:off x="7308303" y="3103359"/>
            <a:ext cx="1524651" cy="10231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6" name="Picture 12" descr="Image result for mars product l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3" y="4346207"/>
            <a:ext cx="1524651" cy="8701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8" name="Picture 14" descr="Image result for mars product lin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308302" y="5436088"/>
            <a:ext cx="1524651" cy="11612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3504778"/>
            <a:ext cx="7056784" cy="3308598"/>
          </a:xfrm>
          <a:prstGeom prst="rect">
            <a:avLst/>
          </a:prstGeom>
        </p:spPr>
        <p:txBody>
          <a:bodyPr wrap="square">
            <a:spAutoFit/>
          </a:bodyPr>
          <a:lstStyle/>
          <a:p>
            <a:pPr marL="342900" indent="-342900">
              <a:buClr>
                <a:schemeClr val="accent6">
                  <a:lumMod val="50000"/>
                </a:schemeClr>
              </a:buClr>
              <a:buFont typeface="Wingdings 3" panose="05040102010807070707" pitchFamily="18" charset="2"/>
              <a:buChar char=""/>
            </a:pPr>
            <a:r>
              <a:rPr lang="en-US" sz="1900" dirty="0"/>
              <a:t>A brand might be one product, a range of products or the actual business itself (think of Nike or Adidas). Branding often allows businesses to charge a higher price than those of competing products. </a:t>
            </a:r>
            <a:endParaRPr lang="en-US" sz="1900" dirty="0" smtClean="0"/>
          </a:p>
          <a:p>
            <a:pPr marL="342900" indent="-342900">
              <a:buClr>
                <a:schemeClr val="accent6">
                  <a:lumMod val="50000"/>
                </a:schemeClr>
              </a:buClr>
              <a:buFont typeface="Wingdings 3" panose="05040102010807070707" pitchFamily="18" charset="2"/>
              <a:buChar char=""/>
            </a:pPr>
            <a:r>
              <a:rPr lang="en-US" sz="1900" dirty="0" smtClean="0"/>
              <a:t>Of </a:t>
            </a:r>
            <a:r>
              <a:rPr lang="en-US" sz="1900" dirty="0"/>
              <a:t>course, they will have to work at maintaining the relative desirability of the product; usually this means that they will need to continue advertising throughout the life of the product and they may need to look at 'place' aspects of the marketing mix, to ensure that their product is very visible. </a:t>
            </a:r>
            <a:endParaRPr lang="en-US" sz="1900" dirty="0" smtClean="0"/>
          </a:p>
          <a:p>
            <a:pPr marL="342900" indent="-342900">
              <a:buClr>
                <a:schemeClr val="accent6">
                  <a:lumMod val="50000"/>
                </a:schemeClr>
              </a:buClr>
              <a:buFont typeface="Wingdings 3" panose="05040102010807070707" pitchFamily="18" charset="2"/>
              <a:buChar char=""/>
            </a:pPr>
            <a:r>
              <a:rPr lang="en-US" sz="1900" dirty="0" smtClean="0"/>
              <a:t>Brands </a:t>
            </a:r>
            <a:r>
              <a:rPr lang="en-US" sz="1900" dirty="0"/>
              <a:t>can get involved in aggressive price cutting but this does not often happen.</a:t>
            </a:r>
          </a:p>
        </p:txBody>
      </p:sp>
      <p:sp>
        <p:nvSpPr>
          <p:cNvPr id="12" name="Title 2"/>
          <p:cNvSpPr>
            <a:spLocks noGrp="1"/>
          </p:cNvSpPr>
          <p:nvPr>
            <p:ph type="title"/>
          </p:nvPr>
        </p:nvSpPr>
        <p:spPr>
          <a:xfrm>
            <a:off x="70266" y="72008"/>
            <a:ext cx="8859452" cy="548680"/>
          </a:xfrm>
        </p:spPr>
        <p:txBody>
          <a:bodyPr>
            <a:noAutofit/>
          </a:bodyPr>
          <a:lstStyle/>
          <a:p>
            <a:r>
              <a:rPr lang="en-US" sz="2600" dirty="0" smtClean="0"/>
              <a:t>P7.2 – </a:t>
            </a:r>
            <a:r>
              <a:rPr lang="en-US" sz="2800" dirty="0"/>
              <a:t>The </a:t>
            </a:r>
            <a:r>
              <a:rPr lang="en-US" sz="2800" dirty="0" smtClean="0"/>
              <a:t>Benefits Branding Can Generate</a:t>
            </a:r>
            <a:endParaRPr lang="en-US" sz="2600" dirty="0"/>
          </a:p>
        </p:txBody>
      </p:sp>
    </p:spTree>
    <p:extLst>
      <p:ext uri="{BB962C8B-B14F-4D97-AF65-F5344CB8AC3E}">
        <p14:creationId xmlns:p14="http://schemas.microsoft.com/office/powerpoint/2010/main" val="1199604862"/>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1520" y="1124744"/>
            <a:ext cx="6624736" cy="5632311"/>
          </a:xfrm>
          <a:prstGeom prst="rect">
            <a:avLst/>
          </a:prstGeom>
        </p:spPr>
        <p:txBody>
          <a:bodyPr wrap="square">
            <a:spAutoFit/>
          </a:bodyPr>
          <a:lstStyle/>
          <a:p>
            <a:pPr marL="342900" indent="-342900">
              <a:buClr>
                <a:schemeClr val="accent6">
                  <a:lumMod val="50000"/>
                </a:schemeClr>
              </a:buClr>
              <a:buFont typeface="Wingdings 3" panose="05040102010807070707" pitchFamily="18" charset="2"/>
              <a:buChar char=""/>
            </a:pPr>
            <a:r>
              <a:rPr lang="en-US" sz="2000" dirty="0"/>
              <a:t>In a world where celebrity culture is 'king', businesses pay huge sums of money to celebrities to endorse their brand. But firms have to be wary about what they do with their brand and with whom they wish to be associated. Given the importance of reputation in preserving brand loyalty, mistakes can be costly.</a:t>
            </a:r>
          </a:p>
          <a:p>
            <a:pPr marL="342900" indent="-342900">
              <a:buClr>
                <a:schemeClr val="accent6">
                  <a:lumMod val="50000"/>
                </a:schemeClr>
              </a:buClr>
              <a:buFont typeface="Wingdings 3" panose="05040102010807070707" pitchFamily="18" charset="2"/>
              <a:buChar char=""/>
            </a:pPr>
            <a:r>
              <a:rPr lang="en-US" sz="2000" dirty="0"/>
              <a:t>Consider the following three examples:</a:t>
            </a:r>
          </a:p>
          <a:p>
            <a:pPr marL="720725" indent="-342900">
              <a:buClr>
                <a:schemeClr val="accent6">
                  <a:lumMod val="50000"/>
                </a:schemeClr>
              </a:buClr>
              <a:buFont typeface="Wingdings" panose="05000000000000000000" pitchFamily="2" charset="2"/>
              <a:buChar char="§"/>
            </a:pPr>
            <a:r>
              <a:rPr lang="en-US" sz="2000" b="1" dirty="0" smtClean="0"/>
              <a:t>Manchester </a:t>
            </a:r>
            <a:r>
              <a:rPr lang="en-US" sz="2000" b="1" dirty="0"/>
              <a:t>United </a:t>
            </a:r>
            <a:r>
              <a:rPr lang="en-US" sz="2000" dirty="0"/>
              <a:t>has signed a deal worth £40m over 4 years with DHL, the logistics company, for sponsorship of their training kit - not match day kit. Match day kit is sponsored to the tune of £20m a year by Aon, the US financial giant.</a:t>
            </a:r>
          </a:p>
          <a:p>
            <a:pPr marL="720725" indent="-342900">
              <a:buClr>
                <a:schemeClr val="accent6">
                  <a:lumMod val="50000"/>
                </a:schemeClr>
              </a:buClr>
              <a:buFont typeface="Wingdings" panose="05000000000000000000" pitchFamily="2" charset="2"/>
              <a:buChar char="§"/>
            </a:pPr>
            <a:r>
              <a:rPr lang="en-US" sz="2000" b="1" dirty="0" smtClean="0"/>
              <a:t>Tiger </a:t>
            </a:r>
            <a:r>
              <a:rPr lang="en-US" sz="2000" b="1" dirty="0"/>
              <a:t>Woods</a:t>
            </a:r>
            <a:r>
              <a:rPr lang="en-US" sz="2000" dirty="0"/>
              <a:t>, the golfer, lost lucrative sponsorship deals with Tag </a:t>
            </a:r>
            <a:r>
              <a:rPr lang="en-US" sz="2000" dirty="0" err="1"/>
              <a:t>Heuer</a:t>
            </a:r>
            <a:r>
              <a:rPr lang="en-US" sz="2000" dirty="0"/>
              <a:t>, the luxury watch brand, and Gillette, among others, as details of his private life hit the headlines. It has been estimated that his sponsors lost revenue of over £2bn as a result of Woods' association with their products</a:t>
            </a:r>
            <a:r>
              <a:rPr lang="en-US" sz="2000" dirty="0" smtClean="0"/>
              <a:t>.</a:t>
            </a:r>
            <a:endParaRPr lang="en-US" sz="2000" dirty="0"/>
          </a:p>
        </p:txBody>
      </p:sp>
      <p:pic>
        <p:nvPicPr>
          <p:cNvPr id="43010" name="Picture 2" descr="Image result for manchester united and dh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124745"/>
            <a:ext cx="1970583" cy="1330144"/>
          </a:xfrm>
          <a:prstGeom prst="rect">
            <a:avLst/>
          </a:prstGeom>
          <a:noFill/>
          <a:extLst>
            <a:ext uri="{909E8E84-426E-40DD-AFC4-6F175D3DCCD1}">
              <a14:hiddenFill xmlns:a14="http://schemas.microsoft.com/office/drawing/2010/main">
                <a:solidFill>
                  <a:srgbClr val="FFFFFF"/>
                </a:solidFill>
              </a14:hiddenFill>
            </a:ext>
          </a:extLst>
        </p:spPr>
      </p:pic>
      <p:pic>
        <p:nvPicPr>
          <p:cNvPr id="43016" name="Picture 8" descr="Image result for manchester united and dh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876256" y="2562767"/>
            <a:ext cx="1970583" cy="2018361"/>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Image result for tiger woods and tag heu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876256" y="4744693"/>
            <a:ext cx="1970583" cy="184879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
          <p:cNvSpPr>
            <a:spLocks noGrp="1"/>
          </p:cNvSpPr>
          <p:nvPr>
            <p:ph type="title"/>
          </p:nvPr>
        </p:nvSpPr>
        <p:spPr>
          <a:xfrm>
            <a:off x="70266" y="72008"/>
            <a:ext cx="8859452" cy="548680"/>
          </a:xfrm>
        </p:spPr>
        <p:txBody>
          <a:bodyPr>
            <a:noAutofit/>
          </a:bodyPr>
          <a:lstStyle/>
          <a:p>
            <a:r>
              <a:rPr lang="en-US" sz="2600" dirty="0" smtClean="0"/>
              <a:t>P7.2 – </a:t>
            </a:r>
            <a:r>
              <a:rPr lang="en-US" sz="2800" dirty="0"/>
              <a:t>The </a:t>
            </a:r>
            <a:r>
              <a:rPr lang="en-US" sz="2800" dirty="0" smtClean="0"/>
              <a:t>Benefits Branding Can Generate</a:t>
            </a:r>
            <a:endParaRPr lang="en-US" sz="2600" dirty="0"/>
          </a:p>
        </p:txBody>
      </p:sp>
    </p:spTree>
    <p:extLst>
      <p:ext uri="{BB962C8B-B14F-4D97-AF65-F5344CB8AC3E}">
        <p14:creationId xmlns:p14="http://schemas.microsoft.com/office/powerpoint/2010/main" val="1181136875"/>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1520" y="1124744"/>
            <a:ext cx="6624736" cy="5262979"/>
          </a:xfrm>
          <a:prstGeom prst="rect">
            <a:avLst/>
          </a:prstGeom>
        </p:spPr>
        <p:txBody>
          <a:bodyPr wrap="square">
            <a:spAutoFit/>
          </a:bodyPr>
          <a:lstStyle/>
          <a:p>
            <a:pPr marL="360363" indent="-342900">
              <a:buClr>
                <a:schemeClr val="accent6">
                  <a:lumMod val="50000"/>
                </a:schemeClr>
              </a:buClr>
              <a:buFont typeface="Wingdings" panose="05000000000000000000" pitchFamily="2" charset="2"/>
              <a:buChar char="§"/>
            </a:pPr>
            <a:r>
              <a:rPr lang="en-US" sz="2400" b="1" dirty="0" smtClean="0"/>
              <a:t>Abercrombie </a:t>
            </a:r>
            <a:r>
              <a:rPr lang="en-US" sz="2400" b="1" dirty="0"/>
              <a:t>&amp; Fitch</a:t>
            </a:r>
            <a:r>
              <a:rPr lang="en-US" sz="2400" dirty="0"/>
              <a:t>, an up-market clothing firm are reported to have offered a considerable sum of money to Mike Sorrentino, one of the stars of the MTV reality show Jersey Shore, not to wear its clothes. The show, now in its fourth season, is wildly popular with the young demographic that buy Abercrombie &amp; Fitch clothes</a:t>
            </a:r>
            <a:r>
              <a:rPr lang="en-US" sz="2400" dirty="0" smtClean="0"/>
              <a:t>.</a:t>
            </a:r>
          </a:p>
          <a:p>
            <a:pPr marL="360363" indent="-342900">
              <a:buClr>
                <a:schemeClr val="accent6">
                  <a:lumMod val="50000"/>
                </a:schemeClr>
              </a:buClr>
              <a:buFont typeface="Wingdings" panose="05000000000000000000" pitchFamily="2" charset="2"/>
              <a:buChar char="§"/>
            </a:pPr>
            <a:r>
              <a:rPr lang="en-US" sz="2400" dirty="0" smtClean="0"/>
              <a:t>The </a:t>
            </a:r>
            <a:r>
              <a:rPr lang="en-US" sz="2400" dirty="0"/>
              <a:t>company issued a statement saying "We understand that the show is for entertainment purposes, but believe this association is contrary to the aspirational nature of our brand, and may be distressing to many of our fans."</a:t>
            </a:r>
          </a:p>
        </p:txBody>
      </p:sp>
      <p:pic>
        <p:nvPicPr>
          <p:cNvPr id="41986" name="Picture 2" descr="Image result for abercrombie &amp; fitch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1285" y="1124745"/>
            <a:ext cx="1917641" cy="1608646"/>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Image result for Abercrombie &amp; Fitch jersey shor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951285" y="2852936"/>
            <a:ext cx="1917641" cy="19135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948264" y="4911238"/>
            <a:ext cx="1891183" cy="1686114"/>
          </a:xfrm>
          <a:prstGeom prst="rect">
            <a:avLst/>
          </a:prstGeom>
        </p:spPr>
      </p:pic>
      <p:sp>
        <p:nvSpPr>
          <p:cNvPr id="9" name="Title 2"/>
          <p:cNvSpPr>
            <a:spLocks noGrp="1"/>
          </p:cNvSpPr>
          <p:nvPr>
            <p:ph type="title"/>
          </p:nvPr>
        </p:nvSpPr>
        <p:spPr>
          <a:xfrm>
            <a:off x="70266" y="72008"/>
            <a:ext cx="8859452" cy="548680"/>
          </a:xfrm>
        </p:spPr>
        <p:txBody>
          <a:bodyPr>
            <a:noAutofit/>
          </a:bodyPr>
          <a:lstStyle/>
          <a:p>
            <a:r>
              <a:rPr lang="en-US" sz="2600" dirty="0" smtClean="0"/>
              <a:t>P7.2 – </a:t>
            </a:r>
            <a:r>
              <a:rPr lang="en-US" sz="2800" dirty="0"/>
              <a:t>The </a:t>
            </a:r>
            <a:r>
              <a:rPr lang="en-US" sz="2800" dirty="0" smtClean="0"/>
              <a:t>Benefits Branding Can Generate</a:t>
            </a:r>
            <a:endParaRPr lang="en-US" sz="2600" dirty="0"/>
          </a:p>
        </p:txBody>
      </p:sp>
    </p:spTree>
    <p:extLst>
      <p:ext uri="{BB962C8B-B14F-4D97-AF65-F5344CB8AC3E}">
        <p14:creationId xmlns:p14="http://schemas.microsoft.com/office/powerpoint/2010/main" val="3084878109"/>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1520" y="1124744"/>
            <a:ext cx="6912768" cy="5647700"/>
          </a:xfrm>
          <a:prstGeom prst="rect">
            <a:avLst/>
          </a:prstGeom>
        </p:spPr>
        <p:txBody>
          <a:bodyPr wrap="square">
            <a:spAutoFit/>
          </a:bodyPr>
          <a:lstStyle/>
          <a:p>
            <a:pPr marL="17463">
              <a:buClr>
                <a:schemeClr val="accent6">
                  <a:lumMod val="50000"/>
                </a:schemeClr>
              </a:buClr>
            </a:pPr>
            <a:r>
              <a:rPr lang="en-US" sz="1900" b="1" dirty="0"/>
              <a:t>A helping hand - patents and trademarks</a:t>
            </a:r>
          </a:p>
          <a:p>
            <a:pPr marL="360363" indent="-342900">
              <a:buClr>
                <a:schemeClr val="accent6">
                  <a:lumMod val="50000"/>
                </a:schemeClr>
              </a:buClr>
              <a:buFont typeface="Wingdings 3" panose="05040102010807070707" pitchFamily="18" charset="2"/>
              <a:buChar char=""/>
            </a:pPr>
            <a:r>
              <a:rPr lang="en-US" sz="1900" dirty="0"/>
              <a:t>Many people come into business having previously been employed by someone else in the same line of work. They may feel they have the expertise to do a better job or they may decide to branch out on their own as they have spotted a gap in the </a:t>
            </a:r>
            <a:r>
              <a:rPr lang="en-US" sz="1900" dirty="0" smtClean="0"/>
              <a:t>market.</a:t>
            </a:r>
          </a:p>
          <a:p>
            <a:pPr marL="360363" indent="-342900">
              <a:buClr>
                <a:schemeClr val="accent6">
                  <a:lumMod val="50000"/>
                </a:schemeClr>
              </a:buClr>
              <a:buFont typeface="Wingdings 3" panose="05040102010807070707" pitchFamily="18" charset="2"/>
              <a:buChar char=""/>
            </a:pPr>
            <a:r>
              <a:rPr lang="en-US" sz="1900" dirty="0" smtClean="0"/>
              <a:t>However</a:t>
            </a:r>
            <a:r>
              <a:rPr lang="en-US" sz="1900" dirty="0"/>
              <a:t>, their ability to research the market may be limited; their ability to carry out research and </a:t>
            </a:r>
            <a:r>
              <a:rPr lang="en-US" sz="1900" dirty="0" smtClean="0"/>
              <a:t>development </a:t>
            </a:r>
            <a:r>
              <a:rPr lang="en-US" sz="1900" dirty="0"/>
              <a:t>(R&amp;D) prior to entering a market may be still more so. The time and finance needed would be very hard to obtain. Many first time entrepreneurs have to develop their ideas in their own time, using their own savings.</a:t>
            </a:r>
          </a:p>
          <a:p>
            <a:pPr marL="360363" indent="-342900">
              <a:buClr>
                <a:schemeClr val="accent6">
                  <a:lumMod val="50000"/>
                </a:schemeClr>
              </a:buClr>
              <a:buFont typeface="Wingdings 3" panose="05040102010807070707" pitchFamily="18" charset="2"/>
              <a:buChar char=""/>
            </a:pPr>
            <a:r>
              <a:rPr lang="en-US" sz="1900" dirty="0"/>
              <a:t>In these circumstances it is desperately </a:t>
            </a:r>
            <a:r>
              <a:rPr lang="en-US" sz="1900" dirty="0" smtClean="0"/>
              <a:t>important </a:t>
            </a:r>
            <a:r>
              <a:rPr lang="en-US" sz="1900" dirty="0"/>
              <a:t>for the innovative entrepreneur to be able to protect his or her idea. That 'give and take' may be achieved if the law on preserving the benefits of an invention is firmly in place to reward the inventor and to prevent copying. In the UK the laws on patents and copyright, plus those on trademarks, attempt to do this</a:t>
            </a:r>
            <a:r>
              <a:rPr lang="en-US" sz="1900" dirty="0" smtClean="0"/>
              <a:t>.</a:t>
            </a:r>
            <a:endParaRPr lang="en-US" sz="1900" dirty="0"/>
          </a:p>
        </p:txBody>
      </p:sp>
      <p:pic>
        <p:nvPicPr>
          <p:cNvPr id="47106" name="Picture 2" descr="Image result for copyright and paten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074" r="4243" b="5928"/>
          <a:stretch/>
        </p:blipFill>
        <p:spPr bwMode="auto">
          <a:xfrm>
            <a:off x="7164288" y="1124744"/>
            <a:ext cx="1728192" cy="1676251"/>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Image result for copyright and paten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164288" y="2908873"/>
            <a:ext cx="1728192" cy="8801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164288" y="3896916"/>
            <a:ext cx="1728192" cy="1033961"/>
          </a:xfrm>
          <a:prstGeom prst="rect">
            <a:avLst/>
          </a:prstGeom>
        </p:spPr>
      </p:pic>
      <p:pic>
        <p:nvPicPr>
          <p:cNvPr id="4" name="Picture 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64288" y="5026268"/>
            <a:ext cx="1728192" cy="1571084"/>
          </a:xfrm>
          <a:prstGeom prst="rect">
            <a:avLst/>
          </a:prstGeom>
        </p:spPr>
      </p:pic>
      <p:sp>
        <p:nvSpPr>
          <p:cNvPr id="11" name="Title 2"/>
          <p:cNvSpPr>
            <a:spLocks noGrp="1"/>
          </p:cNvSpPr>
          <p:nvPr>
            <p:ph type="title"/>
          </p:nvPr>
        </p:nvSpPr>
        <p:spPr>
          <a:xfrm>
            <a:off x="70266" y="72008"/>
            <a:ext cx="8859452" cy="548680"/>
          </a:xfrm>
        </p:spPr>
        <p:txBody>
          <a:bodyPr>
            <a:noAutofit/>
          </a:bodyPr>
          <a:lstStyle/>
          <a:p>
            <a:r>
              <a:rPr lang="en-US" sz="2600" dirty="0" smtClean="0"/>
              <a:t>P7.2 – </a:t>
            </a:r>
            <a:r>
              <a:rPr lang="en-US" sz="2800" dirty="0"/>
              <a:t>The </a:t>
            </a:r>
            <a:r>
              <a:rPr lang="en-US" sz="2800" dirty="0" smtClean="0"/>
              <a:t>Benefits Branding Can Generate</a:t>
            </a:r>
            <a:endParaRPr lang="en-US" sz="2600" dirty="0"/>
          </a:p>
        </p:txBody>
      </p:sp>
    </p:spTree>
    <p:extLst>
      <p:ext uri="{BB962C8B-B14F-4D97-AF65-F5344CB8AC3E}">
        <p14:creationId xmlns:p14="http://schemas.microsoft.com/office/powerpoint/2010/main" val="3482683161"/>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1520" y="1124744"/>
            <a:ext cx="6912768" cy="5355312"/>
          </a:xfrm>
          <a:prstGeom prst="rect">
            <a:avLst/>
          </a:prstGeom>
        </p:spPr>
        <p:txBody>
          <a:bodyPr wrap="square">
            <a:spAutoFit/>
          </a:bodyPr>
          <a:lstStyle/>
          <a:p>
            <a:pPr marL="360363" indent="-342900">
              <a:buClr>
                <a:schemeClr val="accent6">
                  <a:lumMod val="50000"/>
                </a:schemeClr>
              </a:buClr>
              <a:buFont typeface="Wingdings 3" panose="05040102010807070707" pitchFamily="18" charset="2"/>
              <a:buChar char=""/>
            </a:pPr>
            <a:r>
              <a:rPr lang="en-US" sz="1900" dirty="0"/>
              <a:t>Established companies often have R&amp;D departments and are continuously improving </a:t>
            </a:r>
          </a:p>
          <a:p>
            <a:pPr marL="360363" indent="-342900">
              <a:buClr>
                <a:schemeClr val="accent6">
                  <a:lumMod val="50000"/>
                </a:schemeClr>
              </a:buClr>
              <a:buFont typeface="Wingdings 3" panose="05040102010807070707" pitchFamily="18" charset="2"/>
              <a:buChar char=""/>
            </a:pPr>
            <a:r>
              <a:rPr lang="en-US" sz="1900" dirty="0"/>
              <a:t>their products and processes, as well as inventing completely new products. They too need an incentive to invest in this way. Their research will give them a competitive advantage but this would not last long if anyone could copy their ideas. It would not be long enough for them to recoup their development costs</a:t>
            </a:r>
            <a:r>
              <a:rPr lang="en-US" sz="1900" dirty="0" smtClean="0"/>
              <a:t>.</a:t>
            </a:r>
          </a:p>
          <a:p>
            <a:pPr marL="360363" indent="-342900">
              <a:buClr>
                <a:schemeClr val="accent6">
                  <a:lumMod val="50000"/>
                </a:schemeClr>
              </a:buClr>
              <a:buFont typeface="Wingdings 3" panose="05040102010807070707" pitchFamily="18" charset="2"/>
              <a:buChar char=""/>
            </a:pPr>
            <a:r>
              <a:rPr lang="en-US" sz="1900" dirty="0"/>
              <a:t>Where a new invention is involved, individuals and businesses can apply to the Intellectual Property Office (IPO) for a patent. (This used to be called the Patent Office.) This will give them twenty years during which no one will be allowed to copy their invention. The IPO often takes two or more years to process the application, but nevertheless, patents do give a considerable degree of protection. For the duration of the patent, its owner will be able to make money from using it in its products or production processes</a:t>
            </a:r>
            <a:r>
              <a:rPr lang="en-US" sz="1900" dirty="0" smtClean="0"/>
              <a:t>.</a:t>
            </a:r>
          </a:p>
        </p:txBody>
      </p:sp>
      <p:pic>
        <p:nvPicPr>
          <p:cNvPr id="47106" name="Picture 2" descr="Image result for copyright and paten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074" r="4243" b="5928"/>
          <a:stretch/>
        </p:blipFill>
        <p:spPr bwMode="auto">
          <a:xfrm>
            <a:off x="7164288" y="1124744"/>
            <a:ext cx="1728192" cy="1676251"/>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Image result for copyright and paten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164288" y="2908873"/>
            <a:ext cx="1728192" cy="8801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164288" y="3896916"/>
            <a:ext cx="1728192" cy="1033961"/>
          </a:xfrm>
          <a:prstGeom prst="rect">
            <a:avLst/>
          </a:prstGeom>
        </p:spPr>
      </p:pic>
      <p:pic>
        <p:nvPicPr>
          <p:cNvPr id="4" name="Picture 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64288" y="5026268"/>
            <a:ext cx="1728192" cy="1571084"/>
          </a:xfrm>
          <a:prstGeom prst="rect">
            <a:avLst/>
          </a:prstGeom>
        </p:spPr>
      </p:pic>
      <p:sp>
        <p:nvSpPr>
          <p:cNvPr id="11" name="Title 2"/>
          <p:cNvSpPr>
            <a:spLocks noGrp="1"/>
          </p:cNvSpPr>
          <p:nvPr>
            <p:ph type="title"/>
          </p:nvPr>
        </p:nvSpPr>
        <p:spPr>
          <a:xfrm>
            <a:off x="70266" y="72008"/>
            <a:ext cx="8859452" cy="548680"/>
          </a:xfrm>
        </p:spPr>
        <p:txBody>
          <a:bodyPr>
            <a:noAutofit/>
          </a:bodyPr>
          <a:lstStyle/>
          <a:p>
            <a:r>
              <a:rPr lang="en-US" sz="2600" dirty="0" smtClean="0"/>
              <a:t>P7.2 – </a:t>
            </a:r>
            <a:r>
              <a:rPr lang="en-US" sz="2800" dirty="0"/>
              <a:t>The </a:t>
            </a:r>
            <a:r>
              <a:rPr lang="en-US" sz="2800" dirty="0" smtClean="0"/>
              <a:t>Benefits Branding Can Generate</a:t>
            </a:r>
            <a:endParaRPr lang="en-US" sz="2600" dirty="0"/>
          </a:p>
        </p:txBody>
      </p:sp>
    </p:spTree>
    <p:extLst>
      <p:ext uri="{BB962C8B-B14F-4D97-AF65-F5344CB8AC3E}">
        <p14:creationId xmlns:p14="http://schemas.microsoft.com/office/powerpoint/2010/main" val="533038358"/>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1520" y="1124744"/>
            <a:ext cx="6912768" cy="5586145"/>
          </a:xfrm>
          <a:prstGeom prst="rect">
            <a:avLst/>
          </a:prstGeom>
        </p:spPr>
        <p:txBody>
          <a:bodyPr wrap="square">
            <a:spAutoFit/>
          </a:bodyPr>
          <a:lstStyle/>
          <a:p>
            <a:pPr marL="360363" indent="-342900">
              <a:buClr>
                <a:schemeClr val="accent6">
                  <a:lumMod val="50000"/>
                </a:schemeClr>
              </a:buClr>
              <a:buFont typeface="Wingdings 3" panose="05040102010807070707" pitchFamily="18" charset="2"/>
              <a:buChar char=""/>
            </a:pPr>
            <a:r>
              <a:rPr lang="en-US" sz="2100" dirty="0" smtClean="0"/>
              <a:t>In </a:t>
            </a:r>
            <a:r>
              <a:rPr lang="en-US" sz="2100" dirty="0"/>
              <a:t>the UK there is a fee of between £230 - £280 for a patent, and after 4 years an annual renewal fee. Notice that patents are granted for new ways of producing, as well as for new products or components. We can distinguish two types of innovation - product innovation where new products are involved, and process innovation where there are new machines or procedures have been developed in order to cut production costs. </a:t>
            </a:r>
            <a:r>
              <a:rPr lang="en-US" sz="2100" dirty="0" err="1"/>
              <a:t>L'Oreal</a:t>
            </a:r>
            <a:r>
              <a:rPr lang="en-US" sz="2100" dirty="0"/>
              <a:t>, </a:t>
            </a:r>
            <a:r>
              <a:rPr lang="en-US" sz="2100" dirty="0" smtClean="0"/>
              <a:t>next, </a:t>
            </a:r>
            <a:r>
              <a:rPr lang="en-US" sz="2100" dirty="0"/>
              <a:t>is all about product innovation</a:t>
            </a:r>
            <a:r>
              <a:rPr lang="en-US" sz="2100" dirty="0" smtClean="0"/>
              <a:t>.</a:t>
            </a:r>
          </a:p>
          <a:p>
            <a:pPr marL="360363" indent="-342900">
              <a:buClr>
                <a:schemeClr val="accent6">
                  <a:lumMod val="50000"/>
                </a:schemeClr>
              </a:buClr>
              <a:buFont typeface="Wingdings 3" panose="05040102010807070707" pitchFamily="18" charset="2"/>
              <a:buChar char=""/>
            </a:pPr>
            <a:r>
              <a:rPr lang="en-US" sz="2100" dirty="0"/>
              <a:t>Patents can be registered internationally. Venture capital funds that support small businesses that have come up with an exciting invention expect international patents to be in place before they provide finance. Businesses that want to copy an invention during the life of the patent will have to find a new and different way of designing and making it. </a:t>
            </a:r>
          </a:p>
        </p:txBody>
      </p:sp>
      <p:pic>
        <p:nvPicPr>
          <p:cNvPr id="48132" name="Picture 4" descr="http://www.wipo.int/export/sites/www/pct/images/map.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974"/>
          <a:stretch/>
        </p:blipFill>
        <p:spPr bwMode="auto">
          <a:xfrm>
            <a:off x="7164288" y="1149067"/>
            <a:ext cx="1692653" cy="925909"/>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6" descr="Image result for copyright free countri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164287" y="2207177"/>
            <a:ext cx="1692653" cy="7909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164286" y="3106051"/>
            <a:ext cx="1692653" cy="1043029"/>
          </a:xfrm>
          <a:prstGeom prst="rect">
            <a:avLst/>
          </a:prstGeom>
        </p:spPr>
      </p:pic>
      <p:pic>
        <p:nvPicPr>
          <p:cNvPr id="8" name="Picture 7">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164286" y="4221088"/>
            <a:ext cx="1696931" cy="1144917"/>
          </a:xfrm>
          <a:prstGeom prst="rect">
            <a:avLst/>
          </a:prstGeom>
        </p:spPr>
      </p:pic>
      <p:pic>
        <p:nvPicPr>
          <p:cNvPr id="9" name="Picture 8">
            <a:hlinkClick r:id="rId8"/>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164286" y="5517232"/>
            <a:ext cx="1692653" cy="1097090"/>
          </a:xfrm>
          <a:prstGeom prst="rect">
            <a:avLst/>
          </a:prstGeom>
        </p:spPr>
      </p:pic>
      <p:sp>
        <p:nvSpPr>
          <p:cNvPr id="11" name="Title 2"/>
          <p:cNvSpPr>
            <a:spLocks noGrp="1"/>
          </p:cNvSpPr>
          <p:nvPr>
            <p:ph type="title"/>
          </p:nvPr>
        </p:nvSpPr>
        <p:spPr>
          <a:xfrm>
            <a:off x="70266" y="72008"/>
            <a:ext cx="8859452" cy="548680"/>
          </a:xfrm>
        </p:spPr>
        <p:txBody>
          <a:bodyPr>
            <a:noAutofit/>
          </a:bodyPr>
          <a:lstStyle/>
          <a:p>
            <a:r>
              <a:rPr lang="en-US" sz="2600" dirty="0" smtClean="0"/>
              <a:t>P7.2 – </a:t>
            </a:r>
            <a:r>
              <a:rPr lang="en-US" sz="2800" dirty="0"/>
              <a:t>The </a:t>
            </a:r>
            <a:r>
              <a:rPr lang="en-US" sz="2800" dirty="0" smtClean="0"/>
              <a:t>Benefits Branding Can Generate</a:t>
            </a:r>
            <a:endParaRPr lang="en-US" sz="2600" dirty="0"/>
          </a:p>
        </p:txBody>
      </p:sp>
    </p:spTree>
    <p:extLst>
      <p:ext uri="{BB962C8B-B14F-4D97-AF65-F5344CB8AC3E}">
        <p14:creationId xmlns:p14="http://schemas.microsoft.com/office/powerpoint/2010/main" val="3169506617"/>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1520" y="2636912"/>
            <a:ext cx="6840760" cy="1400383"/>
          </a:xfrm>
          <a:prstGeom prst="rect">
            <a:avLst/>
          </a:prstGeom>
        </p:spPr>
        <p:txBody>
          <a:bodyPr wrap="square">
            <a:spAutoFit/>
          </a:bodyPr>
          <a:lstStyle/>
          <a:p>
            <a:pPr marL="360363" indent="-342900">
              <a:buClr>
                <a:schemeClr val="accent6">
                  <a:lumMod val="50000"/>
                </a:schemeClr>
              </a:buClr>
              <a:buFont typeface="Wingdings 3" panose="05040102010807070707" pitchFamily="18" charset="2"/>
              <a:buChar char=""/>
            </a:pPr>
            <a:r>
              <a:rPr lang="en-US" sz="1700" dirty="0" smtClean="0"/>
              <a:t>Many </a:t>
            </a:r>
            <a:r>
              <a:rPr lang="en-US" sz="1700" dirty="0"/>
              <a:t>people come into business having previously been employed by someone else in the same line of work. They may feel they have the expertise to do a better job or they may decide to branch out on their own as they have spotted a gap in the </a:t>
            </a:r>
            <a:r>
              <a:rPr lang="en-US" sz="1700" dirty="0" smtClean="0"/>
              <a:t>market.</a:t>
            </a:r>
          </a:p>
        </p:txBody>
      </p:sp>
      <p:pic>
        <p:nvPicPr>
          <p:cNvPr id="47106" name="Picture 2" descr="Image result for copyright and paten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074" r="4243" b="5928"/>
          <a:stretch/>
        </p:blipFill>
        <p:spPr bwMode="auto">
          <a:xfrm>
            <a:off x="7164288" y="1124744"/>
            <a:ext cx="1728192" cy="1676251"/>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Image result for copyright and paten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164288" y="2908873"/>
            <a:ext cx="1728192" cy="8801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164288" y="3896916"/>
            <a:ext cx="1728192" cy="1033961"/>
          </a:xfrm>
          <a:prstGeom prst="rect">
            <a:avLst/>
          </a:prstGeom>
        </p:spPr>
      </p:pic>
      <p:pic>
        <p:nvPicPr>
          <p:cNvPr id="4" name="Picture 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64288" y="5026268"/>
            <a:ext cx="1728192" cy="1571084"/>
          </a:xfrm>
          <a:prstGeom prst="rect">
            <a:avLst/>
          </a:prstGeom>
        </p:spPr>
      </p:pic>
      <p:sp>
        <p:nvSpPr>
          <p:cNvPr id="9" name="Text Box 100"/>
          <p:cNvSpPr txBox="1">
            <a:spLocks noChangeArrowheads="1"/>
          </p:cNvSpPr>
          <p:nvPr/>
        </p:nvSpPr>
        <p:spPr bwMode="auto">
          <a:xfrm>
            <a:off x="251520" y="1124744"/>
            <a:ext cx="6840760" cy="1453457"/>
          </a:xfrm>
          <a:prstGeom prst="rect">
            <a:avLst/>
          </a:prstGeom>
          <a:solidFill>
            <a:srgbClr val="F9B277"/>
          </a:solidFill>
          <a:ln w="57150">
            <a:solidFill>
              <a:srgbClr val="002060"/>
            </a:solidFill>
          </a:ln>
          <a:extLst/>
        </p:spPr>
        <p:txBody>
          <a:bodyPr rot="0" vert="horz" wrap="square" lIns="72000" tIns="72000" rIns="72000" bIns="72000" anchor="t" anchorCtr="0" upright="1">
            <a:spAutoFit/>
          </a:bodyPr>
          <a:lstStyle/>
          <a:p>
            <a:pPr>
              <a:spcAft>
                <a:spcPts val="0"/>
              </a:spcAft>
            </a:pPr>
            <a:r>
              <a:rPr lang="en-US" sz="1700" dirty="0"/>
              <a:t>A </a:t>
            </a:r>
            <a:r>
              <a:rPr lang="en-US" sz="1700" b="1" dirty="0"/>
              <a:t>patent</a:t>
            </a:r>
            <a:r>
              <a:rPr lang="en-US" sz="1700" dirty="0"/>
              <a:t> protects the functionality of a product in terms of how it works and its application. Once granted, the patent gives the owner the right to prevent others from producing, importing or selling their invention, without prior permission. The owner of the patent will be able to sue anyone who infringes it in the courts.</a:t>
            </a:r>
            <a:endParaRPr lang="en-GB" sz="1700" dirty="0"/>
          </a:p>
        </p:txBody>
      </p:sp>
      <p:sp>
        <p:nvSpPr>
          <p:cNvPr id="11" name="Text Box 100"/>
          <p:cNvSpPr txBox="1">
            <a:spLocks noChangeArrowheads="1"/>
          </p:cNvSpPr>
          <p:nvPr/>
        </p:nvSpPr>
        <p:spPr bwMode="auto">
          <a:xfrm>
            <a:off x="287524" y="4077072"/>
            <a:ext cx="6804756" cy="1453457"/>
          </a:xfrm>
          <a:prstGeom prst="rect">
            <a:avLst/>
          </a:prstGeom>
          <a:solidFill>
            <a:srgbClr val="F9B277"/>
          </a:solidFill>
          <a:ln w="57150">
            <a:solidFill>
              <a:srgbClr val="002060"/>
            </a:solidFill>
          </a:ln>
          <a:extLst/>
        </p:spPr>
        <p:txBody>
          <a:bodyPr rot="0" vert="horz" wrap="square" lIns="72000" tIns="72000" rIns="72000" bIns="72000" anchor="t" anchorCtr="0" upright="1">
            <a:spAutoFit/>
          </a:bodyPr>
          <a:lstStyle/>
          <a:p>
            <a:pPr>
              <a:spcAft>
                <a:spcPts val="0"/>
              </a:spcAft>
            </a:pPr>
            <a:r>
              <a:rPr lang="en-US" sz="1700" b="1" dirty="0"/>
              <a:t>Product innovation </a:t>
            </a:r>
            <a:r>
              <a:rPr lang="en-US" sz="1700" dirty="0"/>
              <a:t>involves inventing or designing new or improved products, such as Dyson's bladeless fan.</a:t>
            </a:r>
          </a:p>
          <a:p>
            <a:pPr>
              <a:spcAft>
                <a:spcPts val="0"/>
              </a:spcAft>
            </a:pPr>
            <a:r>
              <a:rPr lang="en-US" sz="1700" b="1" dirty="0"/>
              <a:t>Process innovation </a:t>
            </a:r>
            <a:r>
              <a:rPr lang="en-US" sz="1700" dirty="0"/>
              <a:t>involves the use of new technologies in the production process and may play a big part in cutting costs. Robots are just one example.</a:t>
            </a:r>
          </a:p>
        </p:txBody>
      </p:sp>
      <p:sp>
        <p:nvSpPr>
          <p:cNvPr id="12" name="Title 2"/>
          <p:cNvSpPr>
            <a:spLocks noGrp="1"/>
          </p:cNvSpPr>
          <p:nvPr>
            <p:ph type="title"/>
          </p:nvPr>
        </p:nvSpPr>
        <p:spPr>
          <a:xfrm>
            <a:off x="70266" y="72008"/>
            <a:ext cx="8859452" cy="548680"/>
          </a:xfrm>
        </p:spPr>
        <p:txBody>
          <a:bodyPr>
            <a:noAutofit/>
          </a:bodyPr>
          <a:lstStyle/>
          <a:p>
            <a:r>
              <a:rPr lang="en-US" sz="2600" dirty="0" smtClean="0"/>
              <a:t>P7.2 – </a:t>
            </a:r>
            <a:r>
              <a:rPr lang="en-US" sz="2800" dirty="0"/>
              <a:t>The </a:t>
            </a:r>
            <a:r>
              <a:rPr lang="en-US" sz="2800" dirty="0" smtClean="0"/>
              <a:t>Benefits Branding Can Generate</a:t>
            </a:r>
            <a:endParaRPr lang="en-US" sz="2600" dirty="0"/>
          </a:p>
        </p:txBody>
      </p:sp>
      <p:sp>
        <p:nvSpPr>
          <p:cNvPr id="13" name="Rectangle 12"/>
          <p:cNvSpPr/>
          <p:nvPr/>
        </p:nvSpPr>
        <p:spPr>
          <a:xfrm>
            <a:off x="251520" y="5613047"/>
            <a:ext cx="6840760" cy="923330"/>
          </a:xfrm>
          <a:prstGeom prst="rect">
            <a:avLst/>
          </a:prstGeom>
        </p:spPr>
        <p:txBody>
          <a:bodyPr wrap="square">
            <a:spAutoFit/>
          </a:bodyPr>
          <a:lstStyle/>
          <a:p>
            <a:pPr marL="17463">
              <a:buClr>
                <a:schemeClr val="accent6">
                  <a:lumMod val="50000"/>
                </a:schemeClr>
              </a:buClr>
            </a:pPr>
            <a:r>
              <a:rPr lang="en-US" b="1" dirty="0" smtClean="0">
                <a:solidFill>
                  <a:srgbClr val="FF0000"/>
                </a:solidFill>
              </a:rPr>
              <a:t>P7.2 – Task 02 </a:t>
            </a:r>
            <a:r>
              <a:rPr lang="en-US" dirty="0" smtClean="0">
                <a:solidFill>
                  <a:srgbClr val="FF0000"/>
                </a:solidFill>
              </a:rPr>
              <a:t>– In a report, describe for </a:t>
            </a:r>
            <a:r>
              <a:rPr lang="en-US" dirty="0" smtClean="0">
                <a:solidFill>
                  <a:srgbClr val="FF0000"/>
                </a:solidFill>
                <a:latin typeface="Arial" panose="020B0604020202020204" pitchFamily="34" charset="0"/>
                <a:cs typeface="Arial" panose="020B0604020202020204" pitchFamily="34" charset="0"/>
              </a:rPr>
              <a:t>INK </a:t>
            </a:r>
            <a:r>
              <a:rPr lang="en-US" dirty="0">
                <a:solidFill>
                  <a:srgbClr val="FF0000"/>
                </a:solidFill>
                <a:latin typeface="Arial" panose="020B0604020202020204" pitchFamily="34" charset="0"/>
                <a:cs typeface="Arial" panose="020B0604020202020204" pitchFamily="34" charset="0"/>
              </a:rPr>
              <a:t>what they have done to create brand recognition and unique selling points, and to represent their beliefs and </a:t>
            </a:r>
            <a:r>
              <a:rPr lang="en-US" dirty="0" smtClean="0">
                <a:solidFill>
                  <a:srgbClr val="FF0000"/>
                </a:solidFill>
                <a:latin typeface="Arial" panose="020B0604020202020204" pitchFamily="34" charset="0"/>
                <a:cs typeface="Arial" panose="020B0604020202020204" pitchFamily="34" charset="0"/>
              </a:rPr>
              <a:t>values</a:t>
            </a:r>
            <a:r>
              <a:rPr lang="en-US" dirty="0"/>
              <a:t>.</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9839945"/>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620688"/>
          </a:xfrm>
        </p:spPr>
        <p:txBody>
          <a:bodyPr>
            <a:noAutofit/>
          </a:bodyPr>
          <a:lstStyle/>
          <a:p>
            <a:r>
              <a:rPr lang="en-GB" sz="4800" dirty="0" smtClean="0"/>
              <a:t>Calculating the Points</a:t>
            </a:r>
            <a:endParaRPr lang="en-GB" b="1" dirty="0" smtClean="0"/>
          </a:p>
        </p:txBody>
      </p:sp>
      <p:sp>
        <p:nvSpPr>
          <p:cNvPr id="5" name="Rectangle 4"/>
          <p:cNvSpPr/>
          <p:nvPr/>
        </p:nvSpPr>
        <p:spPr>
          <a:xfrm>
            <a:off x="3359860" y="-337066"/>
            <a:ext cx="312906" cy="369332"/>
          </a:xfrm>
          <a:prstGeom prst="rect">
            <a:avLst/>
          </a:prstGeom>
        </p:spPr>
        <p:txBody>
          <a:bodyPr wrap="none">
            <a:spAutoFit/>
          </a:bodyPr>
          <a:lstStyle/>
          <a:p>
            <a:r>
              <a:rPr lang="en-GB" b="1" dirty="0"/>
              <a:t>e</a:t>
            </a:r>
            <a:endParaRPr lang="en-GB" dirty="0"/>
          </a:p>
        </p:txBody>
      </p:sp>
      <p:sp>
        <p:nvSpPr>
          <p:cNvPr id="2" name="Rectangle 1"/>
          <p:cNvSpPr/>
          <p:nvPr/>
        </p:nvSpPr>
        <p:spPr>
          <a:xfrm>
            <a:off x="251520" y="1052736"/>
            <a:ext cx="8568952" cy="5632311"/>
          </a:xfrm>
          <a:prstGeom prst="rect">
            <a:avLst/>
          </a:prstGeom>
        </p:spPr>
        <p:txBody>
          <a:bodyPr wrap="square">
            <a:spAutoFit/>
          </a:bodyPr>
          <a:lstStyle/>
          <a:p>
            <a:pPr marL="365125" indent="-365125">
              <a:buClr>
                <a:srgbClr val="00B050"/>
              </a:buClr>
              <a:buSzPct val="80000"/>
              <a:buFont typeface="Wingdings 3" panose="05040102010807070707" pitchFamily="18" charset="2"/>
              <a:buChar char=""/>
            </a:pPr>
            <a:r>
              <a:rPr lang="en-US" sz="2400" dirty="0" smtClean="0">
                <a:solidFill>
                  <a:srgbClr val="000000"/>
                </a:solidFill>
                <a:latin typeface="Arial" panose="020B0604020202020204" pitchFamily="34" charset="0"/>
              </a:rPr>
              <a:t>The </a:t>
            </a:r>
            <a:r>
              <a:rPr lang="en-US" sz="2400" dirty="0">
                <a:solidFill>
                  <a:srgbClr val="000000"/>
                </a:solidFill>
                <a:latin typeface="Arial" panose="020B0604020202020204" pitchFamily="34" charset="0"/>
              </a:rPr>
              <a:t>number of points available for each unit depends on the unit grade achieved. </a:t>
            </a:r>
            <a:r>
              <a:rPr lang="en-US" sz="2400" dirty="0" smtClean="0">
                <a:solidFill>
                  <a:srgbClr val="000000"/>
                </a:solidFill>
                <a:latin typeface="Arial" panose="020B0604020202020204" pitchFamily="34" charset="0"/>
              </a:rPr>
              <a:t>Units </a:t>
            </a:r>
            <a:r>
              <a:rPr lang="en-US" sz="2400" dirty="0">
                <a:solidFill>
                  <a:srgbClr val="000000"/>
                </a:solidFill>
                <a:latin typeface="Arial" panose="020B0604020202020204" pitchFamily="34" charset="0"/>
              </a:rPr>
              <a:t>1 and </a:t>
            </a:r>
            <a:r>
              <a:rPr lang="en-US" sz="2400" dirty="0" smtClean="0">
                <a:solidFill>
                  <a:srgbClr val="000000"/>
                </a:solidFill>
                <a:latin typeface="Arial" panose="020B0604020202020204" pitchFamily="34" charset="0"/>
              </a:rPr>
              <a:t>22 in </a:t>
            </a:r>
            <a:r>
              <a:rPr lang="en-US" sz="2400" dirty="0">
                <a:solidFill>
                  <a:srgbClr val="000000"/>
                </a:solidFill>
                <a:latin typeface="Arial" panose="020B0604020202020204" pitchFamily="34" charset="0"/>
              </a:rPr>
              <a:t>the Cambridge </a:t>
            </a:r>
            <a:r>
              <a:rPr lang="en-US" sz="2400" dirty="0" err="1">
                <a:solidFill>
                  <a:srgbClr val="000000"/>
                </a:solidFill>
                <a:latin typeface="Arial" panose="020B0604020202020204" pitchFamily="34" charset="0"/>
              </a:rPr>
              <a:t>Technicals</a:t>
            </a:r>
            <a:r>
              <a:rPr lang="en-US" sz="2400" dirty="0">
                <a:solidFill>
                  <a:srgbClr val="000000"/>
                </a:solidFill>
                <a:latin typeface="Arial" panose="020B0604020202020204" pitchFamily="34" charset="0"/>
              </a:rPr>
              <a:t> in </a:t>
            </a:r>
            <a:r>
              <a:rPr lang="en-US" sz="2400" dirty="0" smtClean="0">
                <a:solidFill>
                  <a:srgbClr val="000000"/>
                </a:solidFill>
                <a:latin typeface="Arial" panose="020B0604020202020204" pitchFamily="34" charset="0"/>
              </a:rPr>
              <a:t>Business </a:t>
            </a:r>
            <a:r>
              <a:rPr lang="en-US" sz="2400" dirty="0">
                <a:solidFill>
                  <a:srgbClr val="000000"/>
                </a:solidFill>
                <a:latin typeface="Arial" panose="020B0604020202020204" pitchFamily="34" charset="0"/>
              </a:rPr>
              <a:t>are </a:t>
            </a:r>
            <a:r>
              <a:rPr lang="en-US" sz="2400" b="1" dirty="0" smtClean="0">
                <a:solidFill>
                  <a:srgbClr val="000000"/>
                </a:solidFill>
                <a:latin typeface="Arial" panose="020B0604020202020204" pitchFamily="34" charset="0"/>
              </a:rPr>
              <a:t>120 </a:t>
            </a:r>
            <a:r>
              <a:rPr lang="en-US" sz="2400" b="1" dirty="0">
                <a:solidFill>
                  <a:srgbClr val="000000"/>
                </a:solidFill>
                <a:latin typeface="Arial" panose="020B0604020202020204" pitchFamily="34" charset="0"/>
              </a:rPr>
              <a:t>GLH</a:t>
            </a:r>
            <a:r>
              <a:rPr lang="en-US" sz="2400" dirty="0">
                <a:solidFill>
                  <a:srgbClr val="000000"/>
                </a:solidFill>
                <a:latin typeface="Arial" panose="020B0604020202020204" pitchFamily="34" charset="0"/>
              </a:rPr>
              <a:t>; all other units are 60 GLH. </a:t>
            </a:r>
            <a:r>
              <a:rPr lang="en-US" sz="2400" dirty="0" smtClean="0">
                <a:solidFill>
                  <a:srgbClr val="000000"/>
                </a:solidFill>
                <a:latin typeface="Arial" panose="020B0604020202020204" pitchFamily="34" charset="0"/>
              </a:rPr>
              <a:t>The </a:t>
            </a:r>
            <a:r>
              <a:rPr lang="en-US" sz="2400" dirty="0">
                <a:solidFill>
                  <a:srgbClr val="000000"/>
                </a:solidFill>
                <a:latin typeface="Arial" panose="020B0604020202020204" pitchFamily="34" charset="0"/>
              </a:rPr>
              <a:t>table below shows the number of points issued for each grade</a:t>
            </a:r>
            <a:r>
              <a:rPr lang="en-US" sz="2400" dirty="0" smtClean="0">
                <a:solidFill>
                  <a:srgbClr val="000000"/>
                </a:solidFill>
                <a:latin typeface="Arial" panose="020B0604020202020204" pitchFamily="34" charset="0"/>
              </a:rPr>
              <a:t>.</a:t>
            </a:r>
          </a:p>
          <a:p>
            <a:pPr marL="285750" indent="-285750">
              <a:buClr>
                <a:srgbClr val="00B050"/>
              </a:buClr>
              <a:buSzPct val="80000"/>
              <a:buFont typeface="Wingdings 3" panose="05040102010807070707" pitchFamily="18" charset="2"/>
              <a:buChar char=""/>
            </a:pPr>
            <a:endParaRPr lang="en-US" sz="2400" dirty="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sz="2400" dirty="0" smtClean="0">
              <a:solidFill>
                <a:srgbClr val="000000"/>
              </a:solidFill>
              <a:latin typeface="Arial" panose="020B0604020202020204" pitchFamily="34" charset="0"/>
            </a:endParaRPr>
          </a:p>
          <a:p>
            <a:pPr>
              <a:buClr>
                <a:srgbClr val="00B050"/>
              </a:buClr>
              <a:buSzPct val="80000"/>
            </a:pPr>
            <a:r>
              <a:rPr lang="en-US" sz="2400" dirty="0">
                <a:solidFill>
                  <a:srgbClr val="000000"/>
                </a:solidFill>
                <a:latin typeface="Arial" panose="020B0604020202020204" pitchFamily="34" charset="0"/>
              </a:rPr>
              <a:t>		</a:t>
            </a:r>
          </a:p>
          <a:p>
            <a:pPr>
              <a:buClr>
                <a:srgbClr val="00B050"/>
              </a:buClr>
              <a:buSzPct val="80000"/>
            </a:pPr>
            <a:r>
              <a:rPr lang="en-GB" sz="2400" dirty="0">
                <a:solidFill>
                  <a:srgbClr val="000000"/>
                </a:solidFill>
                <a:latin typeface="Arial" panose="020B0604020202020204" pitchFamily="34" charset="0"/>
              </a:rPr>
              <a:t>	</a:t>
            </a:r>
            <a:endParaRPr lang="en-GB" sz="2400" dirty="0" smtClean="0">
              <a:solidFill>
                <a:srgbClr val="000000"/>
              </a:solidFill>
              <a:latin typeface="Arial" panose="020B0604020202020204" pitchFamily="34" charset="0"/>
            </a:endParaRPr>
          </a:p>
          <a:p>
            <a:pPr>
              <a:buClr>
                <a:srgbClr val="00B050"/>
              </a:buClr>
              <a:buSzPct val="80000"/>
            </a:pPr>
            <a:endParaRPr lang="en-US" sz="2400" dirty="0" smtClean="0">
              <a:solidFill>
                <a:srgbClr val="000000"/>
              </a:solidFill>
              <a:latin typeface="Arial" panose="020B0604020202020204" pitchFamily="34" charset="0"/>
            </a:endParaRPr>
          </a:p>
          <a:p>
            <a:pPr marL="365125" indent="-365125">
              <a:buClr>
                <a:srgbClr val="00B050"/>
              </a:buClr>
              <a:buSzPct val="80000"/>
              <a:buFont typeface="Wingdings 3" panose="05040102010807070707" pitchFamily="18" charset="2"/>
              <a:buChar char=""/>
            </a:pPr>
            <a:r>
              <a:rPr lang="en-US" sz="2400" dirty="0"/>
              <a:t>To calculate the learner’s qualification </a:t>
            </a:r>
            <a:r>
              <a:rPr lang="en-US" sz="2400" dirty="0" smtClean="0"/>
              <a:t>grade you </a:t>
            </a:r>
            <a:r>
              <a:rPr lang="en-US" sz="2400" dirty="0"/>
              <a:t>will need to add up all the points for the units the learner has achieved, making sure they’ve covered the appropriate mandatory content, taken sufficient externally assessed units, and any units required for the chosen pathway</a:t>
            </a:r>
            <a:r>
              <a:rPr lang="en-US" sz="2400" dirty="0" smtClean="0"/>
              <a:t>.</a:t>
            </a:r>
            <a:endParaRPr lang="en-GB" sz="2400" dirty="0" smtClean="0">
              <a:solidFill>
                <a:srgbClr val="000000"/>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05610440"/>
              </p:ext>
            </p:extLst>
          </p:nvPr>
        </p:nvGraphicFramePr>
        <p:xfrm>
          <a:off x="395536" y="3046080"/>
          <a:ext cx="8424935" cy="1584960"/>
        </p:xfrm>
        <a:graphic>
          <a:graphicData uri="http://schemas.openxmlformats.org/drawingml/2006/table">
            <a:tbl>
              <a:tblPr firstRow="1" bandRow="1">
                <a:tableStyleId>{5C22544A-7EE6-4342-B048-85BDC9FD1C3A}</a:tableStyleId>
              </a:tblPr>
              <a:tblGrid>
                <a:gridCol w="1684987"/>
                <a:gridCol w="1684987"/>
                <a:gridCol w="1684987"/>
                <a:gridCol w="1684987"/>
                <a:gridCol w="1684987"/>
              </a:tblGrid>
              <a:tr h="182838">
                <a:tc>
                  <a:txBody>
                    <a:bodyPr/>
                    <a:lstStyle/>
                    <a:p>
                      <a:r>
                        <a:rPr kumimoji="0" lang="en-GB" sz="2000" b="1" kern="1200" dirty="0" smtClean="0">
                          <a:solidFill>
                            <a:srgbClr val="000000"/>
                          </a:solidFill>
                          <a:latin typeface="Arial" panose="020B0604020202020204" pitchFamily="34" charset="0"/>
                          <a:ea typeface="+mn-ea"/>
                          <a:cs typeface="Arial" panose="020B0604020202020204" pitchFamily="34" charset="0"/>
                        </a:rPr>
                        <a:t>Unit GLH</a:t>
                      </a:r>
                      <a:endParaRPr kumimoji="0" lang="en-GB" sz="2000" b="1" kern="1200" dirty="0">
                        <a:solidFill>
                          <a:srgbClr val="000000"/>
                        </a:solidFill>
                        <a:latin typeface="Arial" panose="020B0604020202020204" pitchFamily="34" charset="0"/>
                        <a:ea typeface="+mn-ea"/>
                        <a:cs typeface="Arial" panose="020B0604020202020204" pitchFamily="34" charset="0"/>
                      </a:endParaRPr>
                    </a:p>
                  </a:txBody>
                  <a:tcPr/>
                </a:tc>
                <a:tc gridSpan="4">
                  <a:txBody>
                    <a:bodyPr/>
                    <a:lstStyle/>
                    <a:p>
                      <a:r>
                        <a:rPr lang="en-US" sz="2000" b="1" dirty="0" smtClean="0">
                          <a:solidFill>
                            <a:srgbClr val="000000"/>
                          </a:solidFill>
                          <a:latin typeface="Arial" panose="020B0604020202020204" pitchFamily="34" charset="0"/>
                          <a:cs typeface="Arial" panose="020B0604020202020204" pitchFamily="34" charset="0"/>
                        </a:rPr>
                        <a:t>Points table for units based on GLH </a:t>
                      </a:r>
                      <a:endParaRPr lang="en-GB" sz="2000"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15583">
                <a:tc>
                  <a:txBody>
                    <a:bodyPr/>
                    <a:lstStyle/>
                    <a:p>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solidFill>
                            <a:srgbClr val="000000"/>
                          </a:solidFill>
                          <a:latin typeface="Arial" panose="020B0604020202020204" pitchFamily="34" charset="0"/>
                          <a:cs typeface="Arial" panose="020B0604020202020204" pitchFamily="34" charset="0"/>
                        </a:rPr>
                        <a:t>Pass </a:t>
                      </a:r>
                      <a:endParaRPr lang="en-GB"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0000"/>
                          </a:solidFill>
                          <a:latin typeface="Arial" panose="020B0604020202020204" pitchFamily="34" charset="0"/>
                          <a:cs typeface="Arial" panose="020B0604020202020204" pitchFamily="34" charset="0"/>
                        </a:rPr>
                        <a:t>Merit </a:t>
                      </a:r>
                      <a:endParaRPr lang="en-GB" sz="2000" dirty="0" smtClean="0">
                        <a:latin typeface="Arial" panose="020B0604020202020204" pitchFamily="34" charset="0"/>
                        <a:cs typeface="Arial" panose="020B0604020202020204" pitchFamily="34" charset="0"/>
                      </a:endParaRPr>
                    </a:p>
                  </a:txBody>
                  <a:tcPr/>
                </a:tc>
                <a:tc>
                  <a:txBody>
                    <a:bodyPr/>
                    <a:lstStyle/>
                    <a:p>
                      <a:r>
                        <a:rPr lang="en-GB" sz="2000" dirty="0" smtClean="0">
                          <a:solidFill>
                            <a:srgbClr val="000000"/>
                          </a:solidFill>
                          <a:latin typeface="Arial" panose="020B0604020202020204" pitchFamily="34" charset="0"/>
                          <a:cs typeface="Arial" panose="020B0604020202020204" pitchFamily="34" charset="0"/>
                        </a:rPr>
                        <a:t>Distinction </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solidFill>
                            <a:srgbClr val="000000"/>
                          </a:solidFill>
                          <a:latin typeface="Arial" panose="020B0604020202020204" pitchFamily="34" charset="0"/>
                          <a:cs typeface="Arial" panose="020B0604020202020204" pitchFamily="34" charset="0"/>
                        </a:rPr>
                        <a:t>Unclassified </a:t>
                      </a:r>
                      <a:endParaRPr lang="en-GB" sz="2000" dirty="0">
                        <a:latin typeface="Arial" panose="020B0604020202020204" pitchFamily="34" charset="0"/>
                        <a:cs typeface="Arial" panose="020B0604020202020204" pitchFamily="34" charset="0"/>
                      </a:endParaRPr>
                    </a:p>
                  </a:txBody>
                  <a:tcPr/>
                </a:tc>
              </a:tr>
              <a:tr h="182838">
                <a:tc>
                  <a:txBody>
                    <a:bodyPr/>
                    <a:lstStyle/>
                    <a:p>
                      <a:r>
                        <a:rPr lang="en-GB" sz="2000" b="1" dirty="0" smtClean="0">
                          <a:solidFill>
                            <a:srgbClr val="000000"/>
                          </a:solidFill>
                          <a:latin typeface="Arial" panose="020B0604020202020204" pitchFamily="34" charset="0"/>
                          <a:cs typeface="Arial" panose="020B0604020202020204" pitchFamily="34" charset="0"/>
                        </a:rPr>
                        <a:t>60 </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14</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16</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0</a:t>
                      </a:r>
                      <a:endParaRPr lang="en-GB" sz="2000" dirty="0">
                        <a:latin typeface="Arial" panose="020B0604020202020204" pitchFamily="34" charset="0"/>
                        <a:cs typeface="Arial" panose="020B0604020202020204" pitchFamily="34" charset="0"/>
                      </a:endParaRPr>
                    </a:p>
                  </a:txBody>
                  <a:tcPr/>
                </a:tc>
              </a:tr>
              <a:tr h="182838">
                <a:tc>
                  <a:txBody>
                    <a:bodyPr/>
                    <a:lstStyle/>
                    <a:p>
                      <a:r>
                        <a:rPr lang="en-GB" sz="2000" b="1" dirty="0" smtClean="0">
                          <a:solidFill>
                            <a:srgbClr val="000000"/>
                          </a:solidFill>
                          <a:latin typeface="Arial" panose="020B0604020202020204" pitchFamily="34" charset="0"/>
                          <a:cs typeface="Arial" panose="020B0604020202020204" pitchFamily="34" charset="0"/>
                        </a:rPr>
                        <a:t>120</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28</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32</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36</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0</a:t>
                      </a:r>
                      <a:endParaRPr lang="en-GB"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716067023"/>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copyright and paten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074" r="4243" b="5928"/>
          <a:stretch/>
        </p:blipFill>
        <p:spPr bwMode="auto">
          <a:xfrm>
            <a:off x="7164288" y="1124744"/>
            <a:ext cx="1728192" cy="1676251"/>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Image result for copyright and paten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164288" y="2908873"/>
            <a:ext cx="1728192" cy="8801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164288" y="3896916"/>
            <a:ext cx="1728192" cy="1033961"/>
          </a:xfrm>
          <a:prstGeom prst="rect">
            <a:avLst/>
          </a:prstGeom>
        </p:spPr>
      </p:pic>
      <p:pic>
        <p:nvPicPr>
          <p:cNvPr id="4" name="Picture 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64288" y="5026268"/>
            <a:ext cx="1728192" cy="1571084"/>
          </a:xfrm>
          <a:prstGeom prst="rect">
            <a:avLst/>
          </a:prstGeom>
        </p:spPr>
      </p:pic>
      <p:sp>
        <p:nvSpPr>
          <p:cNvPr id="12" name="Title 2"/>
          <p:cNvSpPr>
            <a:spLocks noGrp="1"/>
          </p:cNvSpPr>
          <p:nvPr>
            <p:ph type="title"/>
          </p:nvPr>
        </p:nvSpPr>
        <p:spPr>
          <a:xfrm>
            <a:off x="70266" y="72008"/>
            <a:ext cx="8859452" cy="548680"/>
          </a:xfrm>
        </p:spPr>
        <p:txBody>
          <a:bodyPr>
            <a:noAutofit/>
          </a:bodyPr>
          <a:lstStyle/>
          <a:p>
            <a:r>
              <a:rPr lang="en-US" sz="2800" dirty="0" smtClean="0"/>
              <a:t>LO4 – Assessment Tasks</a:t>
            </a:r>
            <a:endParaRPr lang="en-US" sz="2800" dirty="0"/>
          </a:p>
        </p:txBody>
      </p:sp>
      <p:sp>
        <p:nvSpPr>
          <p:cNvPr id="13" name="Rectangle 12"/>
          <p:cNvSpPr/>
          <p:nvPr/>
        </p:nvSpPr>
        <p:spPr>
          <a:xfrm>
            <a:off x="251520" y="1052736"/>
            <a:ext cx="6840760" cy="5632311"/>
          </a:xfrm>
          <a:prstGeom prst="rect">
            <a:avLst/>
          </a:prstGeom>
        </p:spPr>
        <p:txBody>
          <a:bodyPr wrap="square">
            <a:spAutoFit/>
          </a:bodyPr>
          <a:lstStyle/>
          <a:p>
            <a:pPr marL="17463">
              <a:buClr>
                <a:schemeClr val="accent6">
                  <a:lumMod val="50000"/>
                </a:schemeClr>
              </a:buClr>
            </a:pPr>
            <a:r>
              <a:rPr lang="en-US" sz="3600" b="1" dirty="0">
                <a:solidFill>
                  <a:srgbClr val="FF0000"/>
                </a:solidFill>
              </a:rPr>
              <a:t>P7.1 - Task 01 –</a:t>
            </a:r>
            <a:r>
              <a:rPr lang="en-US" sz="3600" dirty="0">
                <a:solidFill>
                  <a:srgbClr val="FF0000"/>
                </a:solidFill>
              </a:rPr>
              <a:t> In a report, describe with examples what Branding is and the benefits to companies of doing it.</a:t>
            </a:r>
            <a:endParaRPr lang="en-GB" sz="3600" dirty="0">
              <a:solidFill>
                <a:srgbClr val="FF0000"/>
              </a:solidFill>
            </a:endParaRPr>
          </a:p>
          <a:p>
            <a:pPr marL="17463">
              <a:buClr>
                <a:schemeClr val="accent6">
                  <a:lumMod val="50000"/>
                </a:schemeClr>
              </a:buClr>
            </a:pPr>
            <a:r>
              <a:rPr lang="en-US" sz="3600" b="1" dirty="0" smtClean="0">
                <a:solidFill>
                  <a:srgbClr val="FF0000"/>
                </a:solidFill>
              </a:rPr>
              <a:t>P7.2 – Task 02 </a:t>
            </a:r>
            <a:r>
              <a:rPr lang="en-US" sz="3600" dirty="0" smtClean="0">
                <a:solidFill>
                  <a:srgbClr val="FF0000"/>
                </a:solidFill>
              </a:rPr>
              <a:t>– In a report, describe for </a:t>
            </a:r>
            <a:r>
              <a:rPr lang="en-US" sz="3600" dirty="0" smtClean="0">
                <a:solidFill>
                  <a:srgbClr val="FF0000"/>
                </a:solidFill>
                <a:latin typeface="Arial" panose="020B0604020202020204" pitchFamily="34" charset="0"/>
                <a:cs typeface="Arial" panose="020B0604020202020204" pitchFamily="34" charset="0"/>
              </a:rPr>
              <a:t>INK </a:t>
            </a:r>
            <a:r>
              <a:rPr lang="en-US" sz="3600" dirty="0">
                <a:solidFill>
                  <a:srgbClr val="FF0000"/>
                </a:solidFill>
                <a:latin typeface="Arial" panose="020B0604020202020204" pitchFamily="34" charset="0"/>
                <a:cs typeface="Arial" panose="020B0604020202020204" pitchFamily="34" charset="0"/>
              </a:rPr>
              <a:t>what they have done to create brand recognition and unique selling points, and to represent their beliefs and </a:t>
            </a:r>
            <a:r>
              <a:rPr lang="en-US" sz="3600" dirty="0" smtClean="0">
                <a:solidFill>
                  <a:srgbClr val="FF0000"/>
                </a:solidFill>
                <a:latin typeface="Arial" panose="020B0604020202020204" pitchFamily="34" charset="0"/>
                <a:cs typeface="Arial" panose="020B0604020202020204" pitchFamily="34" charset="0"/>
              </a:rPr>
              <a:t>values</a:t>
            </a:r>
            <a:r>
              <a:rPr lang="en-US" sz="3600" dirty="0"/>
              <a:t>.</a:t>
            </a:r>
            <a:endParaRPr lang="en-US"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152386"/>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8784976" cy="620688"/>
          </a:xfrm>
        </p:spPr>
        <p:txBody>
          <a:bodyPr>
            <a:noAutofit/>
          </a:bodyPr>
          <a:lstStyle/>
          <a:p>
            <a:pPr>
              <a:buClr>
                <a:srgbClr val="00B050"/>
              </a:buClr>
              <a:buSzPct val="80000"/>
            </a:pPr>
            <a:r>
              <a:rPr lang="en-US" sz="3600" dirty="0">
                <a:solidFill>
                  <a:srgbClr val="000000"/>
                </a:solidFill>
                <a:latin typeface="Arial" panose="020B0604020202020204" pitchFamily="34" charset="0"/>
              </a:rPr>
              <a:t>Qualification </a:t>
            </a:r>
            <a:r>
              <a:rPr lang="en-US" sz="3600" dirty="0" smtClean="0">
                <a:solidFill>
                  <a:srgbClr val="000000"/>
                </a:solidFill>
                <a:latin typeface="Arial" panose="020B0604020202020204" pitchFamily="34" charset="0"/>
              </a:rPr>
              <a:t>Grade Table - Diploma</a:t>
            </a:r>
            <a:endParaRPr lang="en-US" sz="3600" dirty="0">
              <a:solidFill>
                <a:srgbClr val="000000"/>
              </a:solidFill>
              <a:latin typeface="Arial" panose="020B0604020202020204" pitchFamily="34" charset="0"/>
            </a:endParaRPr>
          </a:p>
        </p:txBody>
      </p:sp>
      <p:sp>
        <p:nvSpPr>
          <p:cNvPr id="5" name="Rectangle 4"/>
          <p:cNvSpPr/>
          <p:nvPr/>
        </p:nvSpPr>
        <p:spPr>
          <a:xfrm>
            <a:off x="3359860" y="-337066"/>
            <a:ext cx="312906" cy="369332"/>
          </a:xfrm>
          <a:prstGeom prst="rect">
            <a:avLst/>
          </a:prstGeom>
        </p:spPr>
        <p:txBody>
          <a:bodyPr wrap="none">
            <a:spAutoFit/>
          </a:bodyPr>
          <a:lstStyle/>
          <a:p>
            <a:r>
              <a:rPr lang="en-GB" b="1" dirty="0"/>
              <a:t>e</a:t>
            </a:r>
            <a:endParaRPr lang="en-GB" dirty="0"/>
          </a:p>
        </p:txBody>
      </p:sp>
      <p:sp>
        <p:nvSpPr>
          <p:cNvPr id="2" name="Rectangle 1"/>
          <p:cNvSpPr/>
          <p:nvPr/>
        </p:nvSpPr>
        <p:spPr>
          <a:xfrm>
            <a:off x="251520" y="1052736"/>
            <a:ext cx="8568952" cy="5632311"/>
          </a:xfrm>
          <a:prstGeom prst="rect">
            <a:avLst/>
          </a:prstGeom>
        </p:spPr>
        <p:txBody>
          <a:bodyPr wrap="square">
            <a:spAutoFit/>
          </a:bodyPr>
          <a:lstStyle/>
          <a:p>
            <a:pPr marL="285750" indent="-285750">
              <a:buClr>
                <a:srgbClr val="00B050"/>
              </a:buClr>
              <a:buSzPct val="80000"/>
              <a:buFont typeface="Wingdings 3" panose="05040102010807070707" pitchFamily="18" charset="2"/>
              <a:buChar char=""/>
            </a:pPr>
            <a:r>
              <a:rPr lang="en-US" dirty="0">
                <a:solidFill>
                  <a:srgbClr val="000000"/>
                </a:solidFill>
                <a:latin typeface="Arial" panose="020B0604020202020204" pitchFamily="34" charset="0"/>
              </a:rPr>
              <a:t>Having calculated the total number of points based on the unit grades you would check this figure in the qualification grade table, for the relevant qualification, to identify the overall qualification grade. If a learner doesn’t achieve the lowest points score required for the qualification, we issue an unclassified result.</a:t>
            </a:r>
          </a:p>
          <a:p>
            <a:pPr>
              <a:buClr>
                <a:srgbClr val="00B050"/>
              </a:buClr>
              <a:buSzPct val="80000"/>
            </a:pPr>
            <a:r>
              <a:rPr lang="en-US" b="1" dirty="0">
                <a:solidFill>
                  <a:srgbClr val="000000"/>
                </a:solidFill>
                <a:latin typeface="Arial" panose="020B0604020202020204" pitchFamily="34" charset="0"/>
              </a:rPr>
              <a:t>Example A</a:t>
            </a:r>
          </a:p>
          <a:p>
            <a:pPr marL="285750" indent="-285750">
              <a:buClr>
                <a:srgbClr val="00B050"/>
              </a:buClr>
              <a:buSzPct val="80000"/>
              <a:buFont typeface="Wingdings 3" panose="05040102010807070707" pitchFamily="18" charset="2"/>
              <a:buChar char=""/>
            </a:pPr>
            <a:r>
              <a:rPr lang="en-US" dirty="0">
                <a:solidFill>
                  <a:srgbClr val="000000"/>
                </a:solidFill>
                <a:latin typeface="Arial" panose="020B0604020202020204" pitchFamily="34" charset="0"/>
              </a:rPr>
              <a:t>Learner A has taken the units required for the Foundation Diploma</a:t>
            </a:r>
            <a:r>
              <a:rPr lang="en-US" dirty="0" smtClean="0">
                <a:solidFill>
                  <a:srgbClr val="000000"/>
                </a:solidFill>
                <a:latin typeface="Arial" panose="020B0604020202020204" pitchFamily="34" charset="0"/>
              </a:rPr>
              <a:t>:</a:t>
            </a:r>
          </a:p>
          <a:p>
            <a:pPr marL="285750" indent="-285750">
              <a:buClr>
                <a:srgbClr val="00B050"/>
              </a:buClr>
              <a:buSzPct val="80000"/>
              <a:buFont typeface="Wingdings 3" panose="05040102010807070707" pitchFamily="18" charset="2"/>
              <a:buChar char=""/>
            </a:pPr>
            <a:endParaRPr lang="en-US" dirty="0" smtClean="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smtClean="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smtClean="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smtClean="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smtClean="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smtClean="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r>
              <a:rPr lang="en-US" dirty="0"/>
              <a:t>In this example, Learner A has an overall qualification grade of a Merit </a:t>
            </a:r>
            <a:r>
              <a:rPr lang="en-US" dirty="0" err="1"/>
              <a:t>Merit</a:t>
            </a:r>
            <a:r>
              <a:rPr lang="en-US" dirty="0"/>
              <a:t>. </a:t>
            </a:r>
            <a:endParaRPr lang="en-US" dirty="0" smtClean="0">
              <a:solidFill>
                <a:srgbClr val="000000"/>
              </a:solidFill>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90661191"/>
              </p:ext>
            </p:extLst>
          </p:nvPr>
        </p:nvGraphicFramePr>
        <p:xfrm>
          <a:off x="395536" y="3140968"/>
          <a:ext cx="8424935" cy="3143250"/>
        </p:xfrm>
        <a:graphic>
          <a:graphicData uri="http://schemas.openxmlformats.org/drawingml/2006/table">
            <a:tbl>
              <a:tblPr>
                <a:tableStyleId>{E8B1032C-EA38-4F05-BA0D-38AFFFC7BED3}</a:tableStyleId>
              </a:tblPr>
              <a:tblGrid>
                <a:gridCol w="1728192"/>
                <a:gridCol w="1512168"/>
                <a:gridCol w="2520280"/>
                <a:gridCol w="2664295"/>
              </a:tblGrid>
              <a:tr h="190500">
                <a:tc>
                  <a:txBody>
                    <a:bodyPr/>
                    <a:lstStyle/>
                    <a:p>
                      <a:pPr algn="l" fontAlgn="b"/>
                      <a:r>
                        <a:rPr lang="en-GB" sz="2000" b="1" u="none" strike="noStrike" dirty="0" smtClean="0">
                          <a:effectLst/>
                          <a:latin typeface="Arial" panose="020B0604020202020204" pitchFamily="34" charset="0"/>
                          <a:cs typeface="Arial" panose="020B0604020202020204" pitchFamily="34" charset="0"/>
                        </a:rPr>
                        <a:t>Unit</a:t>
                      </a:r>
                      <a:endParaRPr lang="en-GB"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1" u="none" strike="noStrike" dirty="0" smtClean="0">
                          <a:effectLst/>
                          <a:latin typeface="Arial" panose="020B0604020202020204" pitchFamily="34" charset="0"/>
                          <a:cs typeface="Arial" panose="020B0604020202020204" pitchFamily="34" charset="0"/>
                        </a:rPr>
                        <a:t>GLH</a:t>
                      </a:r>
                      <a:endParaRPr lang="en-GB"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1" i="0" u="none" strike="noStrike" dirty="0" smtClean="0">
                          <a:solidFill>
                            <a:srgbClr val="000000"/>
                          </a:solidFill>
                          <a:effectLst/>
                          <a:latin typeface="Arial" panose="020B0604020202020204" pitchFamily="34" charset="0"/>
                          <a:cs typeface="Arial" panose="020B0604020202020204" pitchFamily="34" charset="0"/>
                        </a:rPr>
                        <a:t>Grade</a:t>
                      </a:r>
                      <a:endParaRPr lang="en-GB"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1" i="0" u="none" strike="noStrike" dirty="0" smtClean="0">
                          <a:solidFill>
                            <a:srgbClr val="000000"/>
                          </a:solidFill>
                          <a:effectLst/>
                          <a:latin typeface="Arial" panose="020B0604020202020204" pitchFamily="34" charset="0"/>
                          <a:cs typeface="Arial" panose="020B0604020202020204" pitchFamily="34" charset="0"/>
                        </a:rPr>
                        <a:t>Number of Points</a:t>
                      </a:r>
                      <a:endParaRPr lang="en-GB"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en-GB" sz="2000" u="none" strike="noStrike" dirty="0" smtClean="0">
                          <a:effectLst/>
                          <a:latin typeface="Arial" panose="020B0604020202020204" pitchFamily="34" charset="0"/>
                          <a:cs typeface="Arial" panose="020B0604020202020204" pitchFamily="34" charset="0"/>
                        </a:rPr>
                        <a:t>1</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120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dirty="0" smtClean="0">
                          <a:effectLst/>
                          <a:latin typeface="Arial" panose="020B0604020202020204" pitchFamily="34" charset="0"/>
                          <a:cs typeface="Arial" panose="020B0604020202020204" pitchFamily="34" charset="0"/>
                        </a:rPr>
                        <a:t>Pass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 28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en-GB" sz="2000" u="none" strike="noStrike" dirty="0" smtClean="0">
                          <a:effectLst/>
                          <a:latin typeface="Arial" panose="020B0604020202020204" pitchFamily="34" charset="0"/>
                          <a:cs typeface="Arial" panose="020B0604020202020204" pitchFamily="34" charset="0"/>
                        </a:rPr>
                        <a:t>2</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smtClean="0">
                          <a:solidFill>
                            <a:srgbClr val="000000"/>
                          </a:solidFill>
                          <a:effectLst/>
                          <a:latin typeface="Arial" panose="020B0604020202020204" pitchFamily="34" charset="0"/>
                          <a:cs typeface="Arial" panose="020B0604020202020204" pitchFamily="34" charset="0"/>
                        </a:rPr>
                        <a:t>60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dirty="0" smtClean="0">
                          <a:effectLst/>
                          <a:latin typeface="Arial" panose="020B0604020202020204" pitchFamily="34" charset="0"/>
                          <a:cs typeface="Arial" panose="020B0604020202020204" pitchFamily="34" charset="0"/>
                        </a:rPr>
                        <a:t>Merit</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 16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242297">
                <a:tc>
                  <a:txBody>
                    <a:bodyPr/>
                    <a:lstStyle/>
                    <a:p>
                      <a:pPr algn="l" fontAlgn="b"/>
                      <a:r>
                        <a:rPr lang="en-GB" sz="2000" u="none" strike="noStrike" dirty="0" smtClean="0">
                          <a:effectLst/>
                          <a:latin typeface="Arial" panose="020B0604020202020204" pitchFamily="34" charset="0"/>
                          <a:cs typeface="Arial" panose="020B0604020202020204" pitchFamily="34" charset="0"/>
                        </a:rPr>
                        <a:t>3</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smtClean="0">
                          <a:solidFill>
                            <a:srgbClr val="000000"/>
                          </a:solidFill>
                          <a:effectLst/>
                          <a:latin typeface="Arial" panose="020B0604020202020204" pitchFamily="34" charset="0"/>
                          <a:cs typeface="Arial" panose="020B0604020202020204" pitchFamily="34" charset="0"/>
                        </a:rPr>
                        <a:t>60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dirty="0" smtClean="0">
                          <a:effectLst/>
                          <a:latin typeface="Arial" panose="020B0604020202020204" pitchFamily="34" charset="0"/>
                          <a:cs typeface="Arial" panose="020B0604020202020204" pitchFamily="34" charset="0"/>
                        </a:rPr>
                        <a:t>Pass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 14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en-GB" sz="2000" u="none" strike="noStrike" dirty="0" smtClean="0">
                          <a:effectLst/>
                          <a:latin typeface="Arial" panose="020B0604020202020204" pitchFamily="34" charset="0"/>
                          <a:cs typeface="Arial" panose="020B0604020202020204" pitchFamily="34" charset="0"/>
                        </a:rPr>
                        <a:t>4</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smtClean="0">
                          <a:solidFill>
                            <a:srgbClr val="000000"/>
                          </a:solidFill>
                          <a:effectLst/>
                          <a:latin typeface="Arial" panose="020B0604020202020204" pitchFamily="34" charset="0"/>
                          <a:cs typeface="Arial" panose="020B0604020202020204" pitchFamily="34" charset="0"/>
                        </a:rPr>
                        <a:t>60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dirty="0" smtClean="0">
                          <a:effectLst/>
                          <a:latin typeface="Arial" panose="020B0604020202020204" pitchFamily="34" charset="0"/>
                          <a:cs typeface="Arial" panose="020B0604020202020204" pitchFamily="34" charset="0"/>
                        </a:rPr>
                        <a:t>Merit</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 16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en-GB" sz="2000" u="none" strike="noStrike" dirty="0" smtClean="0">
                          <a:effectLst/>
                          <a:latin typeface="Arial" panose="020B0604020202020204" pitchFamily="34" charset="0"/>
                          <a:cs typeface="Arial" panose="020B0604020202020204" pitchFamily="34" charset="0"/>
                        </a:rPr>
                        <a:t>11</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smtClean="0">
                          <a:solidFill>
                            <a:srgbClr val="000000"/>
                          </a:solidFill>
                          <a:effectLst/>
                          <a:latin typeface="Arial" panose="020B0604020202020204" pitchFamily="34" charset="0"/>
                          <a:cs typeface="Arial" panose="020B0604020202020204" pitchFamily="34" charset="0"/>
                        </a:rPr>
                        <a:t>60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dirty="0" smtClean="0">
                          <a:effectLst/>
                          <a:latin typeface="Arial" panose="020B0604020202020204" pitchFamily="34" charset="0"/>
                          <a:cs typeface="Arial" panose="020B0604020202020204" pitchFamily="34" charset="0"/>
                        </a:rPr>
                        <a:t>Distinction</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 18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16</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smtClean="0">
                          <a:solidFill>
                            <a:srgbClr val="000000"/>
                          </a:solidFill>
                          <a:effectLst/>
                          <a:latin typeface="Arial" panose="020B0604020202020204" pitchFamily="34" charset="0"/>
                          <a:cs typeface="Arial" panose="020B0604020202020204" pitchFamily="34" charset="0"/>
                        </a:rPr>
                        <a:t>60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Pass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 14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17</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smtClean="0">
                          <a:solidFill>
                            <a:srgbClr val="000000"/>
                          </a:solidFill>
                          <a:effectLst/>
                          <a:latin typeface="Arial" panose="020B0604020202020204" pitchFamily="34" charset="0"/>
                          <a:cs typeface="Arial" panose="020B0604020202020204" pitchFamily="34" charset="0"/>
                        </a:rPr>
                        <a:t>60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Distinction</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 18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20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60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Pass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 14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Total GLH</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540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Total no. of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1" i="0" u="none" strike="noStrike" dirty="0" smtClean="0">
                          <a:solidFill>
                            <a:srgbClr val="000000"/>
                          </a:solidFill>
                          <a:effectLst/>
                          <a:latin typeface="Arial" panose="020B0604020202020204" pitchFamily="34" charset="0"/>
                          <a:cs typeface="Arial" panose="020B0604020202020204" pitchFamily="34" charset="0"/>
                        </a:rPr>
                        <a:t>= 138 points</a:t>
                      </a:r>
                      <a:endParaRPr lang="en-GB"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3113361582"/>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8784976" cy="620688"/>
          </a:xfrm>
        </p:spPr>
        <p:txBody>
          <a:bodyPr>
            <a:noAutofit/>
          </a:bodyPr>
          <a:lstStyle/>
          <a:p>
            <a:pPr>
              <a:buClr>
                <a:srgbClr val="00B050"/>
              </a:buClr>
              <a:buSzPct val="80000"/>
            </a:pPr>
            <a:r>
              <a:rPr lang="en-US" sz="2800" dirty="0">
                <a:solidFill>
                  <a:srgbClr val="000000"/>
                </a:solidFill>
                <a:latin typeface="Arial" panose="020B0604020202020204" pitchFamily="34" charset="0"/>
              </a:rPr>
              <a:t>Qualification </a:t>
            </a:r>
            <a:r>
              <a:rPr lang="en-US" sz="2800" dirty="0" smtClean="0">
                <a:solidFill>
                  <a:srgbClr val="000000"/>
                </a:solidFill>
                <a:latin typeface="Arial" panose="020B0604020202020204" pitchFamily="34" charset="0"/>
              </a:rPr>
              <a:t>Grade Table – Foundation Diploma</a:t>
            </a:r>
            <a:endParaRPr lang="en-US" sz="2800" dirty="0">
              <a:solidFill>
                <a:srgbClr val="000000"/>
              </a:solidFill>
              <a:latin typeface="Arial" panose="020B0604020202020204" pitchFamily="34" charset="0"/>
            </a:endParaRPr>
          </a:p>
        </p:txBody>
      </p:sp>
      <p:sp>
        <p:nvSpPr>
          <p:cNvPr id="5" name="Rectangle 4"/>
          <p:cNvSpPr/>
          <p:nvPr/>
        </p:nvSpPr>
        <p:spPr>
          <a:xfrm>
            <a:off x="3359860" y="-337066"/>
            <a:ext cx="312906" cy="369332"/>
          </a:xfrm>
          <a:prstGeom prst="rect">
            <a:avLst/>
          </a:prstGeom>
        </p:spPr>
        <p:txBody>
          <a:bodyPr wrap="none">
            <a:spAutoFit/>
          </a:bodyPr>
          <a:lstStyle/>
          <a:p>
            <a:r>
              <a:rPr lang="en-GB" b="1" dirty="0"/>
              <a:t>e</a:t>
            </a:r>
            <a:endParaRPr lang="en-GB" dirty="0"/>
          </a:p>
        </p:txBody>
      </p:sp>
      <p:sp>
        <p:nvSpPr>
          <p:cNvPr id="2" name="Rectangle 1"/>
          <p:cNvSpPr/>
          <p:nvPr/>
        </p:nvSpPr>
        <p:spPr>
          <a:xfrm>
            <a:off x="251520" y="1052736"/>
            <a:ext cx="8568952" cy="1815882"/>
          </a:xfrm>
          <a:prstGeom prst="rect">
            <a:avLst/>
          </a:prstGeom>
        </p:spPr>
        <p:txBody>
          <a:bodyPr wrap="square">
            <a:spAutoFit/>
          </a:bodyPr>
          <a:lstStyle/>
          <a:p>
            <a:pPr marL="365125" indent="-365125">
              <a:buClr>
                <a:srgbClr val="00B050"/>
              </a:buClr>
              <a:buSzPct val="80000"/>
              <a:buFont typeface="Wingdings 3" panose="05040102010807070707" pitchFamily="18" charset="2"/>
              <a:buChar char=""/>
            </a:pPr>
            <a:r>
              <a:rPr lang="en-US" sz="2800" dirty="0">
                <a:solidFill>
                  <a:srgbClr val="000000"/>
                </a:solidFill>
                <a:latin typeface="Arial" panose="020B0604020202020204" pitchFamily="34" charset="0"/>
              </a:rPr>
              <a:t>Qualification grade table OCR Level 3 Cambridge Technical Foundation Diploma (</a:t>
            </a:r>
            <a:r>
              <a:rPr lang="en-US" sz="2800" b="1" dirty="0">
                <a:solidFill>
                  <a:srgbClr val="000000"/>
                </a:solidFill>
                <a:latin typeface="Arial" panose="020B0604020202020204" pitchFamily="34" charset="0"/>
              </a:rPr>
              <a:t>540 GLH</a:t>
            </a:r>
            <a:r>
              <a:rPr lang="en-US" sz="2800" dirty="0">
                <a:solidFill>
                  <a:srgbClr val="000000"/>
                </a:solidFill>
                <a:latin typeface="Arial" panose="020B0604020202020204" pitchFamily="34" charset="0"/>
              </a:rPr>
              <a:t>)</a:t>
            </a:r>
          </a:p>
          <a:p>
            <a:pPr marL="365125" indent="-365125">
              <a:buClr>
                <a:srgbClr val="00B050"/>
              </a:buClr>
              <a:buSzPct val="80000"/>
              <a:buFont typeface="Wingdings 3" panose="05040102010807070707" pitchFamily="18" charset="2"/>
              <a:buChar char=""/>
            </a:pPr>
            <a:r>
              <a:rPr lang="en-US" sz="2800" dirty="0">
                <a:solidFill>
                  <a:srgbClr val="000000"/>
                </a:solidFill>
                <a:latin typeface="Arial" panose="020B0604020202020204" pitchFamily="34" charset="0"/>
              </a:rPr>
              <a:t>The table below shows the points ranges and the grades that those ranges achieve.</a:t>
            </a:r>
            <a:endParaRPr lang="en-US" sz="2800" dirty="0" smtClean="0">
              <a:solidFill>
                <a:srgbClr val="000000"/>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23139194"/>
              </p:ext>
            </p:extLst>
          </p:nvPr>
        </p:nvGraphicFramePr>
        <p:xfrm>
          <a:off x="395536" y="2970979"/>
          <a:ext cx="8280920" cy="3554365"/>
        </p:xfrm>
        <a:graphic>
          <a:graphicData uri="http://schemas.openxmlformats.org/drawingml/2006/table">
            <a:tbl>
              <a:tblPr>
                <a:tableStyleId>{10A1B5D5-9B99-4C35-A422-299274C87663}</a:tableStyleId>
              </a:tblPr>
              <a:tblGrid>
                <a:gridCol w="2473968"/>
                <a:gridCol w="4157640"/>
                <a:gridCol w="1649312"/>
              </a:tblGrid>
              <a:tr h="256179">
                <a:tc>
                  <a:txBody>
                    <a:bodyPr/>
                    <a:lstStyle/>
                    <a:p>
                      <a:pPr algn="l" fontAlgn="b"/>
                      <a:r>
                        <a:rPr lang="en-GB" sz="2400" b="1" u="none" strike="noStrike" dirty="0">
                          <a:effectLst/>
                          <a:latin typeface="Arial" panose="020B0604020202020204" pitchFamily="34" charset="0"/>
                          <a:cs typeface="Arial" panose="020B0604020202020204" pitchFamily="34" charset="0"/>
                        </a:rPr>
                        <a:t>Points range</a:t>
                      </a:r>
                      <a:endParaRPr lang="en-GB"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b="1" u="none" strike="noStrike" dirty="0">
                          <a:effectLst/>
                          <a:latin typeface="Arial" panose="020B0604020202020204" pitchFamily="34" charset="0"/>
                          <a:cs typeface="Arial" panose="020B0604020202020204" pitchFamily="34" charset="0"/>
                        </a:rPr>
                        <a:t>Grade</a:t>
                      </a:r>
                      <a:endParaRPr lang="en-GB"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463685">
                <a:tc>
                  <a:txBody>
                    <a:bodyPr/>
                    <a:lstStyle/>
                    <a:p>
                      <a:pPr algn="l" fontAlgn="b"/>
                      <a:r>
                        <a:rPr lang="en-GB" sz="2400" u="none" strike="noStrike" dirty="0">
                          <a:effectLst/>
                          <a:latin typeface="Arial" panose="020B0604020202020204" pitchFamily="34" charset="0"/>
                          <a:cs typeface="Arial" panose="020B0604020202020204" pitchFamily="34" charset="0"/>
                        </a:rPr>
                        <a:t>156 and above</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Distinction* Distinction*</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D*D*</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463685">
                <a:tc>
                  <a:txBody>
                    <a:bodyPr/>
                    <a:lstStyle/>
                    <a:p>
                      <a:pPr algn="l" fontAlgn="b"/>
                      <a:r>
                        <a:rPr lang="en-GB" sz="2400" u="none" strike="noStrike">
                          <a:effectLst/>
                          <a:latin typeface="Arial" panose="020B0604020202020204" pitchFamily="34" charset="0"/>
                          <a:cs typeface="Arial" panose="020B0604020202020204" pitchFamily="34" charset="0"/>
                        </a:rPr>
                        <a:t>153 – 155</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Distinction* Distinction</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D*D</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a:effectLst/>
                          <a:latin typeface="Arial" panose="020B0604020202020204" pitchFamily="34" charset="0"/>
                          <a:cs typeface="Arial" panose="020B0604020202020204" pitchFamily="34" charset="0"/>
                        </a:rPr>
                        <a:t>150 – 152</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Distinction </a:t>
                      </a:r>
                      <a:r>
                        <a:rPr lang="en-GB" sz="2400" u="none" strike="noStrike" dirty="0" err="1">
                          <a:effectLst/>
                          <a:latin typeface="Arial" panose="020B0604020202020204" pitchFamily="34" charset="0"/>
                          <a:cs typeface="Arial" panose="020B0604020202020204" pitchFamily="34" charset="0"/>
                        </a:rPr>
                        <a:t>Distinction</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DD</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a:effectLst/>
                          <a:latin typeface="Arial" panose="020B0604020202020204" pitchFamily="34" charset="0"/>
                          <a:cs typeface="Arial" panose="020B0604020202020204" pitchFamily="34" charset="0"/>
                        </a:rPr>
                        <a:t>144 – 149</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Distinction Merit</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DM</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a:effectLst/>
                          <a:latin typeface="Arial" panose="020B0604020202020204" pitchFamily="34" charset="0"/>
                          <a:cs typeface="Arial" panose="020B0604020202020204" pitchFamily="34" charset="0"/>
                        </a:rPr>
                        <a:t>138 – 143</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Merit </a:t>
                      </a:r>
                      <a:r>
                        <a:rPr lang="en-GB" sz="2400" u="none" strike="noStrike" dirty="0" err="1">
                          <a:effectLst/>
                          <a:latin typeface="Arial" panose="020B0604020202020204" pitchFamily="34" charset="0"/>
                          <a:cs typeface="Arial" panose="020B0604020202020204" pitchFamily="34" charset="0"/>
                        </a:rPr>
                        <a:t>Merit</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MM</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a:effectLst/>
                          <a:latin typeface="Arial" panose="020B0604020202020204" pitchFamily="34" charset="0"/>
                          <a:cs typeface="Arial" panose="020B0604020202020204" pitchFamily="34" charset="0"/>
                        </a:rPr>
                        <a:t>132 – 137</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Merit Pass</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MP</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a:effectLst/>
                          <a:latin typeface="Arial" panose="020B0604020202020204" pitchFamily="34" charset="0"/>
                          <a:cs typeface="Arial" panose="020B0604020202020204" pitchFamily="34" charset="0"/>
                        </a:rPr>
                        <a:t>126 – 131</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Pass </a:t>
                      </a:r>
                      <a:r>
                        <a:rPr lang="en-GB" sz="2400" u="none" strike="noStrike" dirty="0" err="1">
                          <a:effectLst/>
                          <a:latin typeface="Arial" panose="020B0604020202020204" pitchFamily="34" charset="0"/>
                          <a:cs typeface="Arial" panose="020B0604020202020204" pitchFamily="34" charset="0"/>
                        </a:rPr>
                        <a:t>Pass</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PP</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a:effectLst/>
                          <a:latin typeface="Arial" panose="020B0604020202020204" pitchFamily="34" charset="0"/>
                          <a:cs typeface="Arial" panose="020B0604020202020204" pitchFamily="34" charset="0"/>
                        </a:rPr>
                        <a:t>Below 126</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Unclassified</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U</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2801837664"/>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8784976" cy="620688"/>
          </a:xfrm>
        </p:spPr>
        <p:txBody>
          <a:bodyPr>
            <a:noAutofit/>
          </a:bodyPr>
          <a:lstStyle/>
          <a:p>
            <a:pPr>
              <a:buClr>
                <a:srgbClr val="00B050"/>
              </a:buClr>
              <a:buSzPct val="80000"/>
            </a:pPr>
            <a:r>
              <a:rPr lang="en-US" sz="2800" dirty="0">
                <a:solidFill>
                  <a:srgbClr val="000000"/>
                </a:solidFill>
                <a:latin typeface="Arial" panose="020B0604020202020204" pitchFamily="34" charset="0"/>
              </a:rPr>
              <a:t>Qualification </a:t>
            </a:r>
            <a:r>
              <a:rPr lang="en-US" sz="2800" dirty="0" smtClean="0">
                <a:solidFill>
                  <a:srgbClr val="000000"/>
                </a:solidFill>
                <a:latin typeface="Arial" panose="020B0604020202020204" pitchFamily="34" charset="0"/>
              </a:rPr>
              <a:t>Grade Table – Technical Diploma</a:t>
            </a:r>
            <a:endParaRPr lang="en-US" sz="2800" dirty="0">
              <a:solidFill>
                <a:srgbClr val="000000"/>
              </a:solidFill>
              <a:latin typeface="Arial" panose="020B0604020202020204" pitchFamily="34" charset="0"/>
            </a:endParaRPr>
          </a:p>
        </p:txBody>
      </p:sp>
      <p:sp>
        <p:nvSpPr>
          <p:cNvPr id="5" name="Rectangle 4"/>
          <p:cNvSpPr/>
          <p:nvPr/>
        </p:nvSpPr>
        <p:spPr>
          <a:xfrm>
            <a:off x="3359860" y="-337066"/>
            <a:ext cx="312906" cy="369332"/>
          </a:xfrm>
          <a:prstGeom prst="rect">
            <a:avLst/>
          </a:prstGeom>
        </p:spPr>
        <p:txBody>
          <a:bodyPr wrap="none">
            <a:spAutoFit/>
          </a:bodyPr>
          <a:lstStyle/>
          <a:p>
            <a:r>
              <a:rPr lang="en-GB" b="1" dirty="0"/>
              <a:t>e</a:t>
            </a:r>
            <a:endParaRPr lang="en-GB" dirty="0"/>
          </a:p>
        </p:txBody>
      </p:sp>
      <p:sp>
        <p:nvSpPr>
          <p:cNvPr id="2" name="Rectangle 1"/>
          <p:cNvSpPr/>
          <p:nvPr/>
        </p:nvSpPr>
        <p:spPr>
          <a:xfrm>
            <a:off x="251520" y="1052736"/>
            <a:ext cx="8568952" cy="1815882"/>
          </a:xfrm>
          <a:prstGeom prst="rect">
            <a:avLst/>
          </a:prstGeom>
        </p:spPr>
        <p:txBody>
          <a:bodyPr wrap="square">
            <a:spAutoFit/>
          </a:bodyPr>
          <a:lstStyle/>
          <a:p>
            <a:pPr marL="365125" indent="-365125">
              <a:buClr>
                <a:srgbClr val="00B050"/>
              </a:buClr>
              <a:buSzPct val="80000"/>
              <a:buFont typeface="Wingdings 3" panose="05040102010807070707" pitchFamily="18" charset="2"/>
              <a:buChar char=""/>
            </a:pPr>
            <a:r>
              <a:rPr lang="en-US" sz="2800" dirty="0">
                <a:solidFill>
                  <a:srgbClr val="000000"/>
                </a:solidFill>
                <a:latin typeface="Arial" panose="020B0604020202020204" pitchFamily="34" charset="0"/>
              </a:rPr>
              <a:t>Qualification grade table OCR Level 3 Cambridge Technical Diploma </a:t>
            </a:r>
            <a:r>
              <a:rPr lang="en-US" sz="2800" b="1" dirty="0">
                <a:solidFill>
                  <a:srgbClr val="000000"/>
                </a:solidFill>
                <a:latin typeface="Arial" panose="020B0604020202020204" pitchFamily="34" charset="0"/>
              </a:rPr>
              <a:t>(720 GLH)</a:t>
            </a:r>
          </a:p>
          <a:p>
            <a:pPr marL="365125" indent="-365125">
              <a:buClr>
                <a:srgbClr val="00B050"/>
              </a:buClr>
              <a:buSzPct val="80000"/>
              <a:buFont typeface="Wingdings 3" panose="05040102010807070707" pitchFamily="18" charset="2"/>
              <a:buChar char=""/>
            </a:pPr>
            <a:r>
              <a:rPr lang="en-US" sz="2800" dirty="0">
                <a:solidFill>
                  <a:srgbClr val="000000"/>
                </a:solidFill>
                <a:latin typeface="Arial" panose="020B0604020202020204" pitchFamily="34" charset="0"/>
              </a:rPr>
              <a:t>The table below shows the points ranges and the grades that those ranges achieve.</a:t>
            </a:r>
            <a:endParaRPr lang="en-US" sz="2800" dirty="0" smtClean="0">
              <a:solidFill>
                <a:srgbClr val="000000"/>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20743677"/>
              </p:ext>
            </p:extLst>
          </p:nvPr>
        </p:nvGraphicFramePr>
        <p:xfrm>
          <a:off x="395536" y="2970979"/>
          <a:ext cx="8280920" cy="3554365"/>
        </p:xfrm>
        <a:graphic>
          <a:graphicData uri="http://schemas.openxmlformats.org/drawingml/2006/table">
            <a:tbl>
              <a:tblPr>
                <a:tableStyleId>{10A1B5D5-9B99-4C35-A422-299274C87663}</a:tableStyleId>
              </a:tblPr>
              <a:tblGrid>
                <a:gridCol w="2473968"/>
                <a:gridCol w="4157640"/>
                <a:gridCol w="1649312"/>
              </a:tblGrid>
              <a:tr h="256179">
                <a:tc>
                  <a:txBody>
                    <a:bodyPr/>
                    <a:lstStyle/>
                    <a:p>
                      <a:pPr algn="l" fontAlgn="b"/>
                      <a:r>
                        <a:rPr lang="en-GB" sz="2400" b="1" u="none" strike="noStrike" dirty="0">
                          <a:effectLst/>
                          <a:latin typeface="Arial" panose="020B0604020202020204" pitchFamily="34" charset="0"/>
                          <a:cs typeface="Arial" panose="020B0604020202020204" pitchFamily="34" charset="0"/>
                        </a:rPr>
                        <a:t>Points range</a:t>
                      </a:r>
                      <a:endParaRPr lang="en-GB"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b="1" u="none" strike="noStrike" dirty="0">
                          <a:effectLst/>
                          <a:latin typeface="Arial" panose="020B0604020202020204" pitchFamily="34" charset="0"/>
                          <a:cs typeface="Arial" panose="020B0604020202020204" pitchFamily="34" charset="0"/>
                        </a:rPr>
                        <a:t>Grade</a:t>
                      </a:r>
                      <a:endParaRPr lang="en-GB"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463685">
                <a:tc>
                  <a:txBody>
                    <a:bodyPr/>
                    <a:lstStyle/>
                    <a:p>
                      <a:pPr algn="l" fontAlgn="b"/>
                      <a:r>
                        <a:rPr lang="en-GB" sz="2400" u="none" strike="noStrike" dirty="0" smtClean="0">
                          <a:effectLst/>
                          <a:latin typeface="Arial" panose="020B0604020202020204" pitchFamily="34" charset="0"/>
                          <a:cs typeface="Arial" panose="020B0604020202020204" pitchFamily="34" charset="0"/>
                        </a:rPr>
                        <a:t>208 </a:t>
                      </a:r>
                      <a:r>
                        <a:rPr lang="en-GB" sz="2400" u="none" strike="noStrike" dirty="0">
                          <a:effectLst/>
                          <a:latin typeface="Arial" panose="020B0604020202020204" pitchFamily="34" charset="0"/>
                          <a:cs typeface="Arial" panose="020B0604020202020204" pitchFamily="34" charset="0"/>
                        </a:rPr>
                        <a:t>and above</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Distinction* Distinction*</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D*D*</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463685">
                <a:tc>
                  <a:txBody>
                    <a:bodyPr/>
                    <a:lstStyle/>
                    <a:p>
                      <a:pPr algn="l" fontAlgn="b"/>
                      <a:r>
                        <a:rPr lang="en-GB" sz="2400" u="none" strike="noStrike" dirty="0" smtClean="0">
                          <a:effectLst/>
                          <a:latin typeface="Arial" panose="020B0604020202020204" pitchFamily="34" charset="0"/>
                          <a:cs typeface="Arial" panose="020B0604020202020204" pitchFamily="34" charset="0"/>
                        </a:rPr>
                        <a:t>204 - 207</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Distinction* Distinction</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D*D</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dirty="0" smtClean="0">
                          <a:effectLst/>
                          <a:latin typeface="Arial" panose="020B0604020202020204" pitchFamily="34" charset="0"/>
                          <a:cs typeface="Arial" panose="020B0604020202020204" pitchFamily="34" charset="0"/>
                        </a:rPr>
                        <a:t>200 – 203</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Distinction </a:t>
                      </a:r>
                      <a:r>
                        <a:rPr lang="en-GB" sz="2400" u="none" strike="noStrike" dirty="0" err="1">
                          <a:effectLst/>
                          <a:latin typeface="Arial" panose="020B0604020202020204" pitchFamily="34" charset="0"/>
                          <a:cs typeface="Arial" panose="020B0604020202020204" pitchFamily="34" charset="0"/>
                        </a:rPr>
                        <a:t>Distinction</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DD</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dirty="0" smtClean="0">
                          <a:effectLst/>
                          <a:latin typeface="Arial" panose="020B0604020202020204" pitchFamily="34" charset="0"/>
                          <a:cs typeface="Arial" panose="020B0604020202020204" pitchFamily="34" charset="0"/>
                        </a:rPr>
                        <a:t>192 – 199</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Distinction Merit</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DM</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dirty="0" smtClean="0">
                          <a:effectLst/>
                          <a:latin typeface="Arial" panose="020B0604020202020204" pitchFamily="34" charset="0"/>
                          <a:cs typeface="Arial" panose="020B0604020202020204" pitchFamily="34" charset="0"/>
                        </a:rPr>
                        <a:t>184 – 191</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Merit </a:t>
                      </a:r>
                      <a:r>
                        <a:rPr lang="en-GB" sz="2400" u="none" strike="noStrike" dirty="0" err="1">
                          <a:effectLst/>
                          <a:latin typeface="Arial" panose="020B0604020202020204" pitchFamily="34" charset="0"/>
                          <a:cs typeface="Arial" panose="020B0604020202020204" pitchFamily="34" charset="0"/>
                        </a:rPr>
                        <a:t>Merit</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MM</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dirty="0" smtClean="0">
                          <a:effectLst/>
                          <a:latin typeface="Arial" panose="020B0604020202020204" pitchFamily="34" charset="0"/>
                          <a:cs typeface="Arial" panose="020B0604020202020204" pitchFamily="34" charset="0"/>
                        </a:rPr>
                        <a:t>176 – 183</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Merit Pass</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MP</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dirty="0" smtClean="0">
                          <a:effectLst/>
                          <a:latin typeface="Arial" panose="020B0604020202020204" pitchFamily="34" charset="0"/>
                          <a:cs typeface="Arial" panose="020B0604020202020204" pitchFamily="34" charset="0"/>
                        </a:rPr>
                        <a:t>168 - 175</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Pass </a:t>
                      </a:r>
                      <a:r>
                        <a:rPr lang="en-GB" sz="2400" u="none" strike="noStrike" dirty="0" err="1">
                          <a:effectLst/>
                          <a:latin typeface="Arial" panose="020B0604020202020204" pitchFamily="34" charset="0"/>
                          <a:cs typeface="Arial" panose="020B0604020202020204" pitchFamily="34" charset="0"/>
                        </a:rPr>
                        <a:t>Pass</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PP</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dirty="0">
                          <a:effectLst/>
                          <a:latin typeface="Arial" panose="020B0604020202020204" pitchFamily="34" charset="0"/>
                          <a:cs typeface="Arial" panose="020B0604020202020204" pitchFamily="34" charset="0"/>
                        </a:rPr>
                        <a:t>Below </a:t>
                      </a:r>
                      <a:r>
                        <a:rPr lang="en-GB" sz="2400" u="none" strike="noStrike" dirty="0" smtClean="0">
                          <a:effectLst/>
                          <a:latin typeface="Arial" panose="020B0604020202020204" pitchFamily="34" charset="0"/>
                          <a:cs typeface="Arial" panose="020B0604020202020204" pitchFamily="34" charset="0"/>
                        </a:rPr>
                        <a:t>168</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Unclassified</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U</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3182246552"/>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a:xfrm>
            <a:off x="70266" y="72008"/>
            <a:ext cx="8859452" cy="548680"/>
          </a:xfrm>
        </p:spPr>
        <p:txBody>
          <a:bodyPr>
            <a:noAutofit/>
          </a:bodyPr>
          <a:lstStyle/>
          <a:p>
            <a:r>
              <a:rPr lang="en-US" sz="3600" dirty="0" smtClean="0"/>
              <a:t>Unit 01 – Learning Outcome (LO) Weightings</a:t>
            </a:r>
            <a:endParaRPr lang="en-US" sz="3600" dirty="0"/>
          </a:p>
        </p:txBody>
      </p:sp>
      <p:sp>
        <p:nvSpPr>
          <p:cNvPr id="4" name="Rectangle 3"/>
          <p:cNvSpPr/>
          <p:nvPr/>
        </p:nvSpPr>
        <p:spPr>
          <a:xfrm>
            <a:off x="251520" y="1124744"/>
            <a:ext cx="8568952" cy="5524589"/>
          </a:xfrm>
          <a:prstGeom prst="rect">
            <a:avLst/>
          </a:prstGeom>
        </p:spPr>
        <p:txBody>
          <a:bodyPr wrap="square">
            <a:spAutoFit/>
          </a:bodyPr>
          <a:lstStyle/>
          <a:p>
            <a:pPr>
              <a:spcAft>
                <a:spcPts val="600"/>
              </a:spcAft>
            </a:pPr>
            <a:r>
              <a:rPr lang="en-GB" sz="1900" b="1" dirty="0" smtClean="0">
                <a:solidFill>
                  <a:srgbClr val="FF0000"/>
                </a:solidFill>
                <a:latin typeface="Arial" panose="020B0604020202020204" pitchFamily="34" charset="0"/>
              </a:rPr>
              <a:t>Assessment Guidance </a:t>
            </a:r>
            <a:endParaRPr lang="en-GB" sz="1900" dirty="0" smtClean="0">
              <a:solidFill>
                <a:srgbClr val="FF0000"/>
              </a:solidFill>
              <a:latin typeface="Arial" panose="020B0604020202020204" pitchFamily="34" charset="0"/>
            </a:endParaRPr>
          </a:p>
          <a:p>
            <a:pPr marL="285750" indent="-285750">
              <a:spcAft>
                <a:spcPts val="600"/>
              </a:spcAft>
              <a:buClr>
                <a:srgbClr val="00B050"/>
              </a:buClr>
              <a:buFont typeface="Wingdings 3" panose="05040102010807070707" pitchFamily="18" charset="2"/>
              <a:buChar char=""/>
            </a:pPr>
            <a:r>
              <a:rPr lang="en-US" sz="1900" dirty="0" smtClean="0">
                <a:solidFill>
                  <a:srgbClr val="000000"/>
                </a:solidFill>
                <a:latin typeface="Arial" panose="020B0604020202020204" pitchFamily="34" charset="0"/>
              </a:rPr>
              <a:t>All </a:t>
            </a:r>
            <a:r>
              <a:rPr lang="en-US" sz="1900" dirty="0">
                <a:solidFill>
                  <a:srgbClr val="000000"/>
                </a:solidFill>
                <a:latin typeface="Arial" panose="020B0604020202020204" pitchFamily="34" charset="0"/>
              </a:rPr>
              <a:t>Learning Outcomes are assessed through an externally set written examination paper, worth a maximum of 60 marks and 1 hour 30 minutes in duration. </a:t>
            </a:r>
          </a:p>
          <a:p>
            <a:pPr marL="285750" indent="-285750">
              <a:spcAft>
                <a:spcPts val="600"/>
              </a:spcAft>
              <a:buClr>
                <a:srgbClr val="00B050"/>
              </a:buClr>
              <a:buFont typeface="Wingdings 3" panose="05040102010807070707" pitchFamily="18" charset="2"/>
              <a:buChar char=""/>
            </a:pPr>
            <a:r>
              <a:rPr lang="en-US" sz="1900" dirty="0">
                <a:solidFill>
                  <a:srgbClr val="000000"/>
                </a:solidFill>
                <a:latin typeface="Arial" panose="020B0604020202020204" pitchFamily="34" charset="0"/>
              </a:rPr>
              <a:t>The assessment comprises short answer questions and questions requiring more extended responses, some will be based on in tray exercises testing skills and underpinning knowledge. </a:t>
            </a:r>
          </a:p>
          <a:p>
            <a:pPr marL="285750" indent="-285750">
              <a:spcAft>
                <a:spcPts val="600"/>
              </a:spcAft>
              <a:buClr>
                <a:srgbClr val="00B050"/>
              </a:buClr>
              <a:buFont typeface="Wingdings 3" panose="05040102010807070707" pitchFamily="18" charset="2"/>
              <a:buChar char=""/>
            </a:pPr>
            <a:r>
              <a:rPr lang="en-US" sz="1900" dirty="0">
                <a:solidFill>
                  <a:srgbClr val="000000"/>
                </a:solidFill>
                <a:latin typeface="Arial" panose="020B0604020202020204" pitchFamily="34" charset="0"/>
              </a:rPr>
              <a:t>It is important for learners to have the opportunity to learn and apply the knowledge and skills in order to successfully achieve the unit. </a:t>
            </a:r>
          </a:p>
          <a:p>
            <a:pPr>
              <a:spcAft>
                <a:spcPts val="600"/>
              </a:spcAft>
            </a:pPr>
            <a:r>
              <a:rPr lang="en-GB" sz="1900" b="1" dirty="0" smtClean="0">
                <a:solidFill>
                  <a:srgbClr val="FF0000"/>
                </a:solidFill>
                <a:latin typeface="Arial" panose="020B0604020202020204" pitchFamily="34" charset="0"/>
              </a:rPr>
              <a:t>Synoptic Learning And Assessment </a:t>
            </a:r>
            <a:endParaRPr lang="en-GB" sz="1900" dirty="0" smtClean="0">
              <a:solidFill>
                <a:srgbClr val="FF0000"/>
              </a:solidFill>
              <a:latin typeface="Arial" panose="020B0604020202020204" pitchFamily="34" charset="0"/>
            </a:endParaRPr>
          </a:p>
          <a:p>
            <a:pPr marL="285750" indent="-285750">
              <a:spcAft>
                <a:spcPts val="600"/>
              </a:spcAft>
              <a:buClr>
                <a:srgbClr val="00B050"/>
              </a:buClr>
              <a:buFont typeface="Wingdings 3" panose="05040102010807070707" pitchFamily="18" charset="2"/>
              <a:buChar char=""/>
            </a:pPr>
            <a:r>
              <a:rPr lang="en-US" sz="1900" dirty="0" smtClean="0">
                <a:solidFill>
                  <a:srgbClr val="000000"/>
                </a:solidFill>
                <a:latin typeface="Arial" panose="020B0604020202020204" pitchFamily="34" charset="0"/>
              </a:rPr>
              <a:t>Ten </a:t>
            </a:r>
            <a:r>
              <a:rPr lang="en-US" sz="1900" dirty="0">
                <a:solidFill>
                  <a:srgbClr val="000000"/>
                </a:solidFill>
                <a:latin typeface="Arial" panose="020B0604020202020204" pitchFamily="34" charset="0"/>
              </a:rPr>
              <a:t>per cent of the marks in the examination for this unit will be allocated to synoptic application of knowledge. There’ll be questions that draw on knowledge and understanding from Unit 1 The business environment that then has to be applied in the context of this unit. </a:t>
            </a:r>
          </a:p>
          <a:p>
            <a:pPr marL="285750" indent="-285750">
              <a:spcAft>
                <a:spcPts val="600"/>
              </a:spcAft>
              <a:buClr>
                <a:srgbClr val="00B050"/>
              </a:buClr>
              <a:buFont typeface="Wingdings 3" panose="05040102010807070707" pitchFamily="18" charset="2"/>
              <a:buChar char=""/>
            </a:pPr>
            <a:r>
              <a:rPr lang="en-US" sz="1900" dirty="0">
                <a:solidFill>
                  <a:srgbClr val="000000"/>
                </a:solidFill>
                <a:latin typeface="Arial" panose="020B0604020202020204" pitchFamily="34" charset="0"/>
              </a:rPr>
              <a:t>It will be possible for learners to make connections between other units over and above the unit containing the key tasks for synoptic assessment, please see section 6 of the centre handbook for more detail. </a:t>
            </a:r>
            <a:endParaRPr lang="en-GB" sz="1900" dirty="0"/>
          </a:p>
        </p:txBody>
      </p:sp>
    </p:spTree>
    <p:extLst>
      <p:ext uri="{BB962C8B-B14F-4D97-AF65-F5344CB8AC3E}">
        <p14:creationId xmlns:p14="http://schemas.microsoft.com/office/powerpoint/2010/main" val="443216553"/>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704856" cy="692696"/>
          </a:xfrm>
        </p:spPr>
        <p:txBody>
          <a:bodyPr>
            <a:noAutofit/>
          </a:bodyPr>
          <a:lstStyle/>
          <a:p>
            <a:r>
              <a:rPr lang="en-GB" sz="4000" dirty="0" smtClean="0"/>
              <a:t>Assessment Criteria</a:t>
            </a:r>
            <a:endParaRPr lang="en-GB" sz="3900" b="1" dirty="0" smtClean="0"/>
          </a:p>
        </p:txBody>
      </p:sp>
      <p:graphicFrame>
        <p:nvGraphicFramePr>
          <p:cNvPr id="4" name="Table 3"/>
          <p:cNvGraphicFramePr>
            <a:graphicFrameLocks noGrp="1"/>
          </p:cNvGraphicFramePr>
          <p:nvPr>
            <p:extLst>
              <p:ext uri="{D42A27DB-BD31-4B8C-83A1-F6EECF244321}">
                <p14:modId xmlns:p14="http://schemas.microsoft.com/office/powerpoint/2010/main" val="927807910"/>
              </p:ext>
            </p:extLst>
          </p:nvPr>
        </p:nvGraphicFramePr>
        <p:xfrm>
          <a:off x="251520" y="976121"/>
          <a:ext cx="8580620" cy="5684520"/>
        </p:xfrm>
        <a:graphic>
          <a:graphicData uri="http://schemas.openxmlformats.org/drawingml/2006/table">
            <a:tbl>
              <a:tblPr firstRow="1" bandRow="1">
                <a:tableStyleId>{5C22544A-7EE6-4342-B048-85BDC9FD1C3A}</a:tableStyleId>
              </a:tblPr>
              <a:tblGrid>
                <a:gridCol w="1728192"/>
                <a:gridCol w="2664296"/>
                <a:gridCol w="2088232"/>
                <a:gridCol w="2099900"/>
              </a:tblGrid>
              <a:tr h="202312">
                <a:tc>
                  <a:txBody>
                    <a:bodyPr/>
                    <a:lstStyle/>
                    <a:p>
                      <a:pPr algn="ctr"/>
                      <a:r>
                        <a:rPr lang="en-US" sz="1100" dirty="0" smtClean="0">
                          <a:latin typeface="Arial" panose="020B0604020202020204" pitchFamily="34" charset="0"/>
                          <a:cs typeface="Arial" panose="020B0604020202020204" pitchFamily="34" charset="0"/>
                        </a:rPr>
                        <a:t>LO</a:t>
                      </a:r>
                      <a:endParaRPr lang="en-GB"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Pass</a:t>
                      </a:r>
                      <a:endParaRPr lang="en-GB"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Merit</a:t>
                      </a:r>
                      <a:endParaRPr lang="en-GB"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Distinction</a:t>
                      </a:r>
                      <a:endParaRPr lang="en-GB" sz="1100" dirty="0">
                        <a:latin typeface="Arial" panose="020B0604020202020204" pitchFamily="34" charset="0"/>
                        <a:cs typeface="Arial" panose="020B0604020202020204" pitchFamily="34" charset="0"/>
                      </a:endParaRPr>
                    </a:p>
                  </a:txBody>
                  <a:tcPr/>
                </a:tc>
              </a:tr>
              <a:tr h="133573">
                <a:tc rowSpan="4">
                  <a:txBody>
                    <a:bodyPr/>
                    <a:lstStyle/>
                    <a:p>
                      <a:r>
                        <a:rPr kumimoji="0" lang="en-US" sz="1100" b="1" i="0" u="none" strike="noStrike" kern="1200" baseline="0" dirty="0" smtClean="0">
                          <a:solidFill>
                            <a:schemeClr val="dk1"/>
                          </a:solidFill>
                          <a:latin typeface="Arial" panose="020B0604020202020204" pitchFamily="34" charset="0"/>
                          <a:ea typeface="+mn-ea"/>
                          <a:cs typeface="Arial" panose="020B0604020202020204" pitchFamily="34" charset="0"/>
                        </a:rPr>
                        <a:t>LO1 - Understand the purpose of marketing strategies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rPr>
                        <a:t>P1 - Identify SMART marketing objectives for a specific business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endPar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13357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rPr>
                        <a:t>P2 - Identify a market segment for a specific business when planning a marketing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rPr>
                        <a:t>M1 - Explain the importance to a specific business of market segmentation in planning a marketing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rPr>
                        <a:t>D1 - Compare two businesses with contrasting marketing strategies and evaluate the impact of the strategy on each business</a:t>
                      </a:r>
                    </a:p>
                  </a:txBody>
                  <a:tcPr/>
                </a:tc>
              </a:tr>
              <a:tr h="13357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rPr>
                        <a:t>P3 - Describe marketing strategies a specific business may consider</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rPr>
                        <a:t>M2 - Analyse the marketing approach taken and the marketing strategy created by a specific business to market a product</a:t>
                      </a:r>
                    </a:p>
                  </a:txBody>
                  <a:tcPr/>
                </a:tc>
                <a:tc>
                  <a:txBody>
                    <a:bodyPr/>
                    <a:lstStyle/>
                    <a:p>
                      <a:endPar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133573">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rPr>
                        <a:t>P4 - Explain the approaches to marketing a specific business could take</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endPar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6526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baseline="0" dirty="0" smtClean="0">
                          <a:solidFill>
                            <a:schemeClr val="dk1"/>
                          </a:solidFill>
                          <a:latin typeface="Arial" panose="020B0604020202020204" pitchFamily="34" charset="0"/>
                          <a:ea typeface="+mn-ea"/>
                          <a:cs typeface="Arial" panose="020B0604020202020204" pitchFamily="34" charset="0"/>
                        </a:rPr>
                        <a:t>LO2 - Understand factors influencing marketing strategies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rPr>
                        <a:t>P5 - Explain the factors influencing the marketing strategy of a specific business.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rPr>
                        <a:t>M3 - Describe the impact of unforeseen changes and unexpected events on the marketing strategy of a specific business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rPr>
                        <a:t>D2 - Evaluate how a specific business has reacted to changes in the factors influencing its marketing strategy</a:t>
                      </a:r>
                    </a:p>
                  </a:txBody>
                  <a:tcPr/>
                </a:tc>
              </a:tr>
              <a:tr h="3728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baseline="0" dirty="0" smtClean="0">
                          <a:solidFill>
                            <a:schemeClr val="dk1"/>
                          </a:solidFill>
                          <a:latin typeface="Arial" panose="020B0604020202020204" pitchFamily="34" charset="0"/>
                          <a:ea typeface="+mn-ea"/>
                          <a:cs typeface="Arial" panose="020B0604020202020204" pitchFamily="34" charset="0"/>
                        </a:rPr>
                        <a:t>LO</a:t>
                      </a:r>
                      <a:r>
                        <a:rPr kumimoji="0" lang="en-GB" sz="1100" b="1" i="0" u="none" strike="noStrike" kern="1200" baseline="0" dirty="0" smtClean="0">
                          <a:solidFill>
                            <a:schemeClr val="dk1"/>
                          </a:solidFill>
                          <a:latin typeface="Arial" panose="020B0604020202020204" pitchFamily="34" charset="0"/>
                          <a:ea typeface="+mn-ea"/>
                          <a:cs typeface="Arial" panose="020B0604020202020204" pitchFamily="34" charset="0"/>
                        </a:rPr>
                        <a:t>3 - Understand digital marketing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rPr>
                        <a:t>P6 - Explain why a specific business may consider developing a digital marketing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333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baseline="0" dirty="0" smtClean="0">
                          <a:solidFill>
                            <a:schemeClr val="dk1"/>
                          </a:solidFill>
                          <a:latin typeface="Arial" panose="020B0604020202020204" pitchFamily="34" charset="0"/>
                          <a:ea typeface="+mn-ea"/>
                          <a:cs typeface="Arial" panose="020B0604020202020204" pitchFamily="34" charset="0"/>
                        </a:rPr>
                        <a:t>LO4 - Know what benefits branding can generate for businesses</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rPr>
                        <a:t>P7 - For a specific business, describe what they have done to create brand recognition and unique selling points, and to represent their beliefs and values</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solidFill>
                      <a:srgbClr val="FFC000"/>
                    </a:solidFill>
                  </a:tcPr>
                </a:tc>
              </a:tr>
              <a:tr h="416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baseline="0" dirty="0" smtClean="0">
                          <a:solidFill>
                            <a:schemeClr val="dk1"/>
                          </a:solidFill>
                          <a:latin typeface="Arial" panose="020B0604020202020204" pitchFamily="34" charset="0"/>
                          <a:ea typeface="+mn-ea"/>
                          <a:cs typeface="Arial" panose="020B0604020202020204" pitchFamily="34" charset="0"/>
                        </a:rPr>
                        <a:t>LO5 - Be able to use business tools to propose marketing strategies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rPr>
                        <a:t>P8 - Propose a marketing strategy for a specific business using business tools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baseline="0" dirty="0" smtClean="0">
                          <a:solidFill>
                            <a:schemeClr val="dk1"/>
                          </a:solidFill>
                          <a:latin typeface="Arial" panose="020B0604020202020204" pitchFamily="34" charset="0"/>
                          <a:ea typeface="+mn-ea"/>
                          <a:cs typeface="Arial" panose="020B0604020202020204" pitchFamily="34" charset="0"/>
                        </a:rPr>
                        <a:t>M4: Assess the business tools used in a marketing strategy proposal and explain how effective they were</a:t>
                      </a:r>
                    </a:p>
                  </a:txBody>
                  <a:tcPr/>
                </a:tc>
                <a:tc>
                  <a:txBody>
                    <a:bodyPr/>
                    <a:lstStyle/>
                    <a:p>
                      <a:endParaRPr kumimoji="0" lang="en-GB"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107469142"/>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1994979049"/>
              </p:ext>
            </p:extLst>
          </p:nvPr>
        </p:nvGraphicFramePr>
        <p:xfrm>
          <a:off x="7164288" y="1052736"/>
          <a:ext cx="1656184" cy="5616624"/>
        </p:xfrm>
        <a:graphic>
          <a:graphicData uri="http://schemas.openxmlformats.org/drawingml/2006/table">
            <a:tbl>
              <a:tblPr firstRow="1" firstCol="1" lastRow="1" lastCol="1" bandRow="1" bandCol="1">
                <a:tableStyleId>{2D5ABB26-0587-4C30-8999-92F81FD0307C}</a:tableStyleId>
              </a:tblPr>
              <a:tblGrid>
                <a:gridCol w="1656184"/>
              </a:tblGrid>
              <a:tr h="360040">
                <a:tc>
                  <a:txBody>
                    <a:bodyPr/>
                    <a:lstStyle/>
                    <a:p>
                      <a:pPr>
                        <a:spcAft>
                          <a:spcPts val="0"/>
                        </a:spcAft>
                      </a:pPr>
                      <a:endParaRPr lang="en-GB" sz="14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56584">
                <a:tc>
                  <a:txBody>
                    <a:bodyPr/>
                    <a:lstStyle/>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Who look after the money in your house.</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Is there a bank in your town still, is there a need for one.</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Why do governments get involved in business, surely people do the right thing.</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Why do banks charge to send out statements when it was their idea.</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How big can accounting companies get if it is just numbers.</a:t>
                      </a:r>
                      <a:endParaRPr lang="en-GB" sz="1400" dirty="0" smtClean="0">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7146" y="1079401"/>
            <a:ext cx="1445623"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3426" y="1079401"/>
            <a:ext cx="6907923" cy="5555367"/>
          </a:xfrm>
          <a:prstGeom prst="rect">
            <a:avLst/>
          </a:prstGeom>
        </p:spPr>
        <p:txBody>
          <a:bodyPr wrap="square">
            <a:spAutoFit/>
          </a:bodyPr>
          <a:lstStyle/>
          <a:p>
            <a:pPr>
              <a:spcAft>
                <a:spcPts val="600"/>
              </a:spcAft>
              <a:buClr>
                <a:schemeClr val="accent6">
                  <a:lumMod val="50000"/>
                </a:schemeClr>
              </a:buClr>
            </a:pPr>
            <a:r>
              <a:rPr lang="en-US" sz="1250" b="1" dirty="0">
                <a:solidFill>
                  <a:srgbClr val="0070C0"/>
                </a:solidFill>
              </a:rPr>
              <a:t>Scenario - INK</a:t>
            </a:r>
          </a:p>
          <a:p>
            <a:pPr marL="271463" indent="-271463">
              <a:spcAft>
                <a:spcPts val="600"/>
              </a:spcAft>
              <a:buClr>
                <a:schemeClr val="accent6">
                  <a:lumMod val="50000"/>
                </a:schemeClr>
              </a:buClr>
              <a:buFont typeface="Wingdings 3" panose="05040102010807070707" pitchFamily="18" charset="2"/>
              <a:buChar char=""/>
            </a:pPr>
            <a:r>
              <a:rPr lang="en-US" sz="1250" dirty="0">
                <a:solidFill>
                  <a:srgbClr val="0070C0"/>
                </a:solidFill>
              </a:rPr>
              <a:t>James Wilkinson started his business ‘Ink’ in 2010, which specialises in designing and producing funky stationery and office equipment using recycled materials, with a percentage of all sales going to support a school in Ethiopia.</a:t>
            </a:r>
          </a:p>
          <a:p>
            <a:pPr marL="271463" indent="-271463">
              <a:spcAft>
                <a:spcPts val="600"/>
              </a:spcAft>
              <a:buClr>
                <a:schemeClr val="accent6">
                  <a:lumMod val="50000"/>
                </a:schemeClr>
              </a:buClr>
              <a:buFont typeface="Wingdings 3" panose="05040102010807070707" pitchFamily="18" charset="2"/>
              <a:buChar char=""/>
            </a:pPr>
            <a:r>
              <a:rPr lang="en-US" sz="1250" dirty="0">
                <a:solidFill>
                  <a:srgbClr val="0070C0"/>
                </a:solidFill>
              </a:rPr>
              <a:t>He has built up a customer base over the years with his ‘left handed range’ of stationery. The business has had an effective marketing strategy in the past, as they have always produced products that have been ‘trendy’ and therefore a little different from the traditional stationery and office equipment. All products are environmentally friendly which is important to James.</a:t>
            </a:r>
          </a:p>
          <a:p>
            <a:pPr marL="271463" indent="-271463">
              <a:spcAft>
                <a:spcPts val="600"/>
              </a:spcAft>
              <a:buClr>
                <a:schemeClr val="accent6">
                  <a:lumMod val="50000"/>
                </a:schemeClr>
              </a:buClr>
              <a:buFont typeface="Wingdings 3" panose="05040102010807070707" pitchFamily="18" charset="2"/>
              <a:buChar char=""/>
            </a:pPr>
            <a:r>
              <a:rPr lang="en-US" sz="1250" dirty="0">
                <a:solidFill>
                  <a:srgbClr val="0070C0"/>
                </a:solidFill>
              </a:rPr>
              <a:t>In the early days, Inks products were featured in various magazines which gave the business good initial exposure, but that was several years ago now. New customers were given introductory benefits and access to more offers if custom was generated from direct recommendations. These have now diminished along with the new customers.</a:t>
            </a:r>
          </a:p>
          <a:p>
            <a:pPr marL="271463" indent="-271463">
              <a:spcAft>
                <a:spcPts val="600"/>
              </a:spcAft>
              <a:buClr>
                <a:schemeClr val="accent6">
                  <a:lumMod val="50000"/>
                </a:schemeClr>
              </a:buClr>
              <a:buFont typeface="Wingdings 3" panose="05040102010807070707" pitchFamily="18" charset="2"/>
              <a:buChar char=""/>
            </a:pPr>
            <a:r>
              <a:rPr lang="en-US" sz="1250" dirty="0">
                <a:solidFill>
                  <a:srgbClr val="0070C0"/>
                </a:solidFill>
              </a:rPr>
              <a:t>James has recognised that in order to remain competitive, the business needs to be re-</a:t>
            </a:r>
            <a:r>
              <a:rPr lang="en-US" sz="1250" dirty="0" err="1">
                <a:solidFill>
                  <a:srgbClr val="0070C0"/>
                </a:solidFill>
              </a:rPr>
              <a:t>energised</a:t>
            </a:r>
            <a:r>
              <a:rPr lang="en-US" sz="1250" dirty="0">
                <a:solidFill>
                  <a:srgbClr val="0070C0"/>
                </a:solidFill>
              </a:rPr>
              <a:t> and change its approach in order to move forward. He is aware that their marketing lacks some imagination in all areas from their general daily marketing to its website, and social media presence. They also lack the ability to diversify. Ink need to increase its sales and its market share.</a:t>
            </a:r>
          </a:p>
          <a:p>
            <a:pPr marL="271463" indent="-271463">
              <a:spcAft>
                <a:spcPts val="600"/>
              </a:spcAft>
              <a:buClr>
                <a:schemeClr val="accent6">
                  <a:lumMod val="50000"/>
                </a:schemeClr>
              </a:buClr>
              <a:buFont typeface="Wingdings 3" panose="05040102010807070707" pitchFamily="18" charset="2"/>
              <a:buChar char=""/>
            </a:pPr>
            <a:r>
              <a:rPr lang="en-US" sz="1250" dirty="0">
                <a:solidFill>
                  <a:srgbClr val="0070C0"/>
                </a:solidFill>
              </a:rPr>
              <a:t>James approached you directly with the task of recommending a new marketing strategy for Ink as he is aware that you have been studying marketing as part of your Cambridge Technical in Business course.</a:t>
            </a:r>
          </a:p>
          <a:p>
            <a:pPr marL="271463" indent="-271463">
              <a:spcAft>
                <a:spcPts val="600"/>
              </a:spcAft>
              <a:buClr>
                <a:schemeClr val="accent6">
                  <a:lumMod val="50000"/>
                </a:schemeClr>
              </a:buClr>
              <a:buFont typeface="Wingdings 3" panose="05040102010807070707" pitchFamily="18" charset="2"/>
              <a:buChar char=""/>
            </a:pPr>
            <a:r>
              <a:rPr lang="en-US" sz="1250" dirty="0">
                <a:solidFill>
                  <a:srgbClr val="0070C0"/>
                </a:solidFill>
              </a:rPr>
              <a:t>Whilst meeting with him, you were able to determine that he is open to new design and production methods, diversification, targeting new customers and to other ideas that you may recommend. He did emphasise the importance of continuing to use recycled materials in all his work and to using environmentally friendly production methods as well as the continued support to the school in Ethiopia which he set up.</a:t>
            </a:r>
          </a:p>
        </p:txBody>
      </p:sp>
      <p:sp>
        <p:nvSpPr>
          <p:cNvPr id="14" name="Title 2"/>
          <p:cNvSpPr>
            <a:spLocks noGrp="1"/>
          </p:cNvSpPr>
          <p:nvPr>
            <p:ph type="title"/>
          </p:nvPr>
        </p:nvSpPr>
        <p:spPr>
          <a:xfrm>
            <a:off x="70266" y="72008"/>
            <a:ext cx="8859452" cy="548680"/>
          </a:xfrm>
        </p:spPr>
        <p:txBody>
          <a:bodyPr>
            <a:noAutofit/>
          </a:bodyPr>
          <a:lstStyle/>
          <a:p>
            <a:r>
              <a:rPr lang="en-US" sz="2600" dirty="0" smtClean="0"/>
              <a:t>P7.1 – </a:t>
            </a:r>
            <a:r>
              <a:rPr lang="en-US" sz="2600" smtClean="0"/>
              <a:t>INK Scenario</a:t>
            </a:r>
            <a:endParaRPr lang="en-US" sz="2600" dirty="0"/>
          </a:p>
        </p:txBody>
      </p:sp>
    </p:spTree>
    <p:extLst>
      <p:ext uri="{BB962C8B-B14F-4D97-AF65-F5344CB8AC3E}">
        <p14:creationId xmlns:p14="http://schemas.microsoft.com/office/powerpoint/2010/main" val="680026186"/>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1994979049"/>
              </p:ext>
            </p:extLst>
          </p:nvPr>
        </p:nvGraphicFramePr>
        <p:xfrm>
          <a:off x="7164288" y="1052736"/>
          <a:ext cx="1656184" cy="5616624"/>
        </p:xfrm>
        <a:graphic>
          <a:graphicData uri="http://schemas.openxmlformats.org/drawingml/2006/table">
            <a:tbl>
              <a:tblPr firstRow="1" firstCol="1" lastRow="1" lastCol="1" bandRow="1" bandCol="1">
                <a:tableStyleId>{2D5ABB26-0587-4C30-8999-92F81FD0307C}</a:tableStyleId>
              </a:tblPr>
              <a:tblGrid>
                <a:gridCol w="1656184"/>
              </a:tblGrid>
              <a:tr h="360040">
                <a:tc>
                  <a:txBody>
                    <a:bodyPr/>
                    <a:lstStyle/>
                    <a:p>
                      <a:pPr>
                        <a:spcAft>
                          <a:spcPts val="0"/>
                        </a:spcAft>
                      </a:pPr>
                      <a:endParaRPr lang="en-GB" sz="14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56584">
                <a:tc>
                  <a:txBody>
                    <a:bodyPr/>
                    <a:lstStyle/>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Who look after the money in your house.</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Is there a bank in your town still, is there a need for one.</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Why do governments get involved in business, surely people do the right thing.</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Why do banks charge to send out statements when it was their idea.</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How big can accounting companies get if it is just numbers.</a:t>
                      </a:r>
                      <a:endParaRPr lang="en-GB" sz="1400" dirty="0" smtClean="0">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7146" y="1079401"/>
            <a:ext cx="1445623"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3426" y="1079401"/>
            <a:ext cx="6907923" cy="5773888"/>
          </a:xfrm>
          <a:prstGeom prst="rect">
            <a:avLst/>
          </a:prstGeom>
        </p:spPr>
        <p:txBody>
          <a:bodyPr wrap="square">
            <a:spAutoFit/>
          </a:bodyPr>
          <a:lstStyle/>
          <a:p>
            <a:pPr marL="271463" indent="-271463">
              <a:spcAft>
                <a:spcPts val="600"/>
              </a:spcAft>
              <a:buClr>
                <a:schemeClr val="accent6">
                  <a:lumMod val="50000"/>
                </a:schemeClr>
              </a:buClr>
              <a:buFont typeface="Wingdings 3" panose="05040102010807070707" pitchFamily="18" charset="2"/>
              <a:buChar char=""/>
            </a:pPr>
            <a:r>
              <a:rPr lang="en-US" sz="1580" dirty="0" smtClean="0"/>
              <a:t>Branding </a:t>
            </a:r>
            <a:r>
              <a:rPr lang="en-US" sz="1580" dirty="0"/>
              <a:t>is the process involved in creating a unique name and image for a product in the consumers’ </a:t>
            </a:r>
            <a:r>
              <a:rPr lang="en-US" sz="1580" dirty="0" smtClean="0"/>
              <a:t>mind. Think of the more popular brands you know, Coke, Nike, </a:t>
            </a:r>
            <a:r>
              <a:rPr lang="en-US" sz="1580" dirty="0" err="1" smtClean="0"/>
              <a:t>L’Oreal</a:t>
            </a:r>
            <a:r>
              <a:rPr lang="en-US" sz="1580" dirty="0" smtClean="0"/>
              <a:t>, BMW, Sony, Apple, if you were to name 4 products each make you would not have a problem. The ultimate goal for companies is to get their name recognised, for good, so that marketing is easier, specifically associate or subsidiary product marketing.</a:t>
            </a:r>
          </a:p>
          <a:p>
            <a:pPr marL="271463" indent="-271463">
              <a:spcAft>
                <a:spcPts val="600"/>
              </a:spcAft>
              <a:buClr>
                <a:schemeClr val="accent6">
                  <a:lumMod val="50000"/>
                </a:schemeClr>
              </a:buClr>
              <a:buFont typeface="Wingdings 3" panose="05040102010807070707" pitchFamily="18" charset="2"/>
              <a:buChar char=""/>
            </a:pPr>
            <a:r>
              <a:rPr lang="en-US" sz="1580" dirty="0" smtClean="0"/>
              <a:t>The main reasons for branding include:</a:t>
            </a:r>
          </a:p>
          <a:p>
            <a:pPr marL="271463" indent="-271463">
              <a:spcAft>
                <a:spcPts val="600"/>
              </a:spcAft>
              <a:buClr>
                <a:schemeClr val="accent6">
                  <a:lumMod val="50000"/>
                </a:schemeClr>
              </a:buClr>
              <a:buFont typeface="Wingdings 3" panose="05040102010807070707" pitchFamily="18" charset="2"/>
              <a:buChar char=""/>
            </a:pPr>
            <a:r>
              <a:rPr lang="en-US" sz="1580" b="1" dirty="0"/>
              <a:t>R</a:t>
            </a:r>
            <a:r>
              <a:rPr lang="en-US" sz="1580" b="1" dirty="0" smtClean="0"/>
              <a:t>ecognition</a:t>
            </a:r>
            <a:r>
              <a:rPr lang="en-US" sz="1580" dirty="0" smtClean="0"/>
              <a:t> </a:t>
            </a:r>
            <a:r>
              <a:rPr lang="en-US" sz="1580" dirty="0"/>
              <a:t>(e.g. consistent marketing message, consistent customer experience, positioning) </a:t>
            </a:r>
            <a:r>
              <a:rPr lang="en-US" sz="1580" dirty="0" smtClean="0"/>
              <a:t>– Having a consistent marketing message makes it easier to tell the customers who you are, mostly you will already be recognised. The reputation of the company hinges on its name and a good, recognised and consistent name and quality of product means loyalty. It also makes it easier to brand position as the customer will know the quality and the expectation from the product range.</a:t>
            </a:r>
          </a:p>
          <a:p>
            <a:pPr marL="271463" indent="-271463">
              <a:spcAft>
                <a:spcPts val="600"/>
              </a:spcAft>
              <a:buClr>
                <a:schemeClr val="accent6">
                  <a:lumMod val="50000"/>
                </a:schemeClr>
              </a:buClr>
              <a:buFont typeface="Wingdings 3" panose="05040102010807070707" pitchFamily="18" charset="2"/>
              <a:buChar char=""/>
            </a:pPr>
            <a:r>
              <a:rPr lang="en-US" sz="1600" b="1" dirty="0"/>
              <a:t>Alignment with customers’ beliefs and values </a:t>
            </a:r>
            <a:r>
              <a:rPr lang="en-US" sz="1600" dirty="0"/>
              <a:t>(e.g. emotional link with customers, familiarity, trust) – Branding means quality, quality leads to loyalty and loyalty means having an emotional link with the product. Ask yourself which phone you have bought the most in your life. Which brand of socks, which type of toilet paper you refer.</a:t>
            </a:r>
          </a:p>
          <a:p>
            <a:pPr marL="271463" indent="-271463">
              <a:spcAft>
                <a:spcPts val="600"/>
              </a:spcAft>
              <a:buClr>
                <a:schemeClr val="accent6">
                  <a:lumMod val="50000"/>
                </a:schemeClr>
              </a:buClr>
              <a:buFont typeface="Wingdings 3" panose="05040102010807070707" pitchFamily="18" charset="2"/>
              <a:buChar char=""/>
            </a:pPr>
            <a:r>
              <a:rPr lang="en-US" sz="1600" dirty="0"/>
              <a:t>Familiarity leads to trust, we use the same brand of food almost every day because we know what to expect, We do not like change but are willing to try other goods, this is called </a:t>
            </a:r>
            <a:r>
              <a:rPr lang="en-US" sz="1600" b="1" dirty="0">
                <a:solidFill>
                  <a:srgbClr val="FF0000"/>
                </a:solidFill>
              </a:rPr>
              <a:t>Opportunity Cost</a:t>
            </a:r>
            <a:r>
              <a:rPr lang="en-US" sz="1600" dirty="0" smtClean="0"/>
              <a:t>.</a:t>
            </a:r>
            <a:endParaRPr lang="en-US" sz="1600" dirty="0"/>
          </a:p>
        </p:txBody>
      </p:sp>
      <p:sp>
        <p:nvSpPr>
          <p:cNvPr id="14" name="Title 2"/>
          <p:cNvSpPr>
            <a:spLocks noGrp="1"/>
          </p:cNvSpPr>
          <p:nvPr>
            <p:ph type="title"/>
          </p:nvPr>
        </p:nvSpPr>
        <p:spPr>
          <a:xfrm>
            <a:off x="70266" y="72008"/>
            <a:ext cx="8859452" cy="548680"/>
          </a:xfrm>
        </p:spPr>
        <p:txBody>
          <a:bodyPr>
            <a:noAutofit/>
          </a:bodyPr>
          <a:lstStyle/>
          <a:p>
            <a:r>
              <a:rPr lang="en-US" sz="2600" dirty="0" smtClean="0"/>
              <a:t>P7.1 – </a:t>
            </a:r>
            <a:r>
              <a:rPr lang="en-US" sz="2800" dirty="0"/>
              <a:t>The </a:t>
            </a:r>
            <a:r>
              <a:rPr lang="en-US" sz="2800" dirty="0" smtClean="0"/>
              <a:t>Benefits Branding Can Generate</a:t>
            </a:r>
            <a:endParaRPr lang="en-US" sz="2600" dirty="0"/>
          </a:p>
        </p:txBody>
      </p:sp>
    </p:spTree>
    <p:extLst>
      <p:ext uri="{BB962C8B-B14F-4D97-AF65-F5344CB8AC3E}">
        <p14:creationId xmlns:p14="http://schemas.microsoft.com/office/powerpoint/2010/main" val="2902271694"/>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 name="ISPRING_PRESENTATION_TITLE" val="Unit 1 - LO1 - Cambridge Technical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D945F-B7B0-4691-A0D0-E2EAD6DA23B3}">
  <ds:schemaRef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www.w3.org/XML/1998/namespace"/>
    <ds:schemaRef ds:uri="http://purl.org/dc/terms/"/>
  </ds:schemaRefs>
</ds:datastoreItem>
</file>

<file path=customXml/itemProps2.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5A8F797-114D-47DC-A43E-E9D7D88718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Enderoth</Template>
  <TotalTime>56738</TotalTime>
  <Words>3585</Words>
  <Application>Microsoft Office PowerPoint</Application>
  <PresentationFormat>On-screen Show (4:3)</PresentationFormat>
  <Paragraphs>290</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Lucida Sans Unicode</vt:lpstr>
      <vt:lpstr>Times New Roman</vt:lpstr>
      <vt:lpstr>Verdana</vt:lpstr>
      <vt:lpstr>Wingdings</vt:lpstr>
      <vt:lpstr>Wingdings 2</vt:lpstr>
      <vt:lpstr>Wingdings 3</vt:lpstr>
      <vt:lpstr>Enderoth</vt:lpstr>
      <vt:lpstr>PowerPoint Presentation</vt:lpstr>
      <vt:lpstr>Calculating the Points</vt:lpstr>
      <vt:lpstr>Qualification Grade Table - Diploma</vt:lpstr>
      <vt:lpstr>Qualification Grade Table – Foundation Diploma</vt:lpstr>
      <vt:lpstr>Qualification Grade Table – Technical Diploma</vt:lpstr>
      <vt:lpstr>Unit 01 – Learning Outcome (LO) Weightings</vt:lpstr>
      <vt:lpstr>Assessment Criteria</vt:lpstr>
      <vt:lpstr>P7.1 – INK Scenario</vt:lpstr>
      <vt:lpstr>P7.1 – The Benefits Branding Can Generate</vt:lpstr>
      <vt:lpstr>P7.1 – The Benefits Branding Can Generate</vt:lpstr>
      <vt:lpstr>P7.2 – The Benefits Branding Can Generate</vt:lpstr>
      <vt:lpstr>P7.2 – The Benefits Branding Can Generate</vt:lpstr>
      <vt:lpstr>P7.2 – The Benefits Branding Can Generate</vt:lpstr>
      <vt:lpstr>P7.2 – The Benefits Branding Can Generate</vt:lpstr>
      <vt:lpstr>P7.2 – The Benefits Branding Can Generate</vt:lpstr>
      <vt:lpstr>P7.2 – The Benefits Branding Can Generate</vt:lpstr>
      <vt:lpstr>P7.2 – The Benefits Branding Can Generate</vt:lpstr>
      <vt:lpstr>P7.2 – The Benefits Branding Can Generate</vt:lpstr>
      <vt:lpstr>P7.2 – The Benefits Branding Can Generate</vt:lpstr>
      <vt:lpstr>LO4 – Assessment Tasks</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LO4 - Know What Benefits Branding Can Generate For Businesses</dc:title>
  <dc:subject>eBusiness</dc:subject>
  <dc:creator>Enderoth</dc:creator>
  <cp:lastModifiedBy>Stephen Rafferty</cp:lastModifiedBy>
  <cp:revision>1740</cp:revision>
  <cp:lastPrinted>2014-01-22T18:25:48Z</cp:lastPrinted>
  <dcterms:created xsi:type="dcterms:W3CDTF">2008-03-12T11:01:44Z</dcterms:created>
  <dcterms:modified xsi:type="dcterms:W3CDTF">2017-07-25T19:42:21Z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